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1.xml" ContentType="application/vnd.openxmlformats-officedocument.them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7"/>
  </p:notesMasterIdLst>
  <p:sldIdLst>
    <p:sldId id="257" r:id="rId2"/>
    <p:sldId id="493" r:id="rId3"/>
    <p:sldId id="476" r:id="rId4"/>
    <p:sldId id="458" r:id="rId5"/>
    <p:sldId id="477" r:id="rId6"/>
    <p:sldId id="480" r:id="rId7"/>
    <p:sldId id="481" r:id="rId8"/>
    <p:sldId id="482" r:id="rId9"/>
    <p:sldId id="483" r:id="rId10"/>
    <p:sldId id="494" r:id="rId11"/>
    <p:sldId id="391" r:id="rId12"/>
    <p:sldId id="471" r:id="rId13"/>
    <p:sldId id="475" r:id="rId14"/>
    <p:sldId id="463" r:id="rId15"/>
    <p:sldId id="433" r:id="rId16"/>
    <p:sldId id="468" r:id="rId17"/>
    <p:sldId id="467" r:id="rId18"/>
    <p:sldId id="495" r:id="rId19"/>
    <p:sldId id="397" r:id="rId20"/>
    <p:sldId id="408" r:id="rId21"/>
    <p:sldId id="496" r:id="rId22"/>
    <p:sldId id="485" r:id="rId23"/>
    <p:sldId id="457" r:id="rId24"/>
    <p:sldId id="465" r:id="rId25"/>
    <p:sldId id="43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  <a:srgbClr val="FFCC66"/>
    <a:srgbClr val="CCCCFF"/>
    <a:srgbClr val="99CC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558" autoAdjust="0"/>
  </p:normalViewPr>
  <p:slideViewPr>
    <p:cSldViewPr snapToGrid="0" showGuides="1">
      <p:cViewPr varScale="1">
        <p:scale>
          <a:sx n="115" d="100"/>
          <a:sy n="115" d="100"/>
        </p:scale>
        <p:origin x="144" y="114"/>
      </p:cViewPr>
      <p:guideLst>
        <p:guide orient="horz" pos="2001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A97775-C109-4DD6-9DD9-14AAEFAF924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8A84FC20-D9EB-48EB-A110-078FE64EB4C2}">
      <dgm:prSet phldrT="[Texte]"/>
      <dgm:spPr/>
      <dgm:t>
        <a:bodyPr/>
        <a:lstStyle/>
        <a:p>
          <a:r>
            <a:rPr lang="fr-FR" dirty="0" err="1" smtClean="0"/>
            <a:t>Interoperability</a:t>
          </a:r>
          <a:r>
            <a:rPr lang="fr-FR" dirty="0" smtClean="0"/>
            <a:t> of </a:t>
          </a:r>
          <a:r>
            <a:rPr lang="fr-FR" dirty="0" err="1" smtClean="0"/>
            <a:t>heterogeneous</a:t>
          </a:r>
          <a:r>
            <a:rPr lang="fr-FR" dirty="0" smtClean="0"/>
            <a:t> data sets</a:t>
          </a:r>
          <a:endParaRPr lang="fr-FR" dirty="0"/>
        </a:p>
      </dgm:t>
    </dgm:pt>
    <dgm:pt modelId="{05920953-D9F3-4639-A173-8705B1545D94}" type="parTrans" cxnId="{2CB33651-FEE7-4BE7-8E38-534FCEE595F6}">
      <dgm:prSet/>
      <dgm:spPr/>
      <dgm:t>
        <a:bodyPr/>
        <a:lstStyle/>
        <a:p>
          <a:endParaRPr lang="fr-FR"/>
        </a:p>
      </dgm:t>
    </dgm:pt>
    <dgm:pt modelId="{0F44A4C4-1625-4D07-B78A-0E27140D6FC8}" type="sibTrans" cxnId="{2CB33651-FEE7-4BE7-8E38-534FCEE595F6}">
      <dgm:prSet/>
      <dgm:spPr/>
      <dgm:t>
        <a:bodyPr/>
        <a:lstStyle/>
        <a:p>
          <a:endParaRPr lang="fr-FR"/>
        </a:p>
      </dgm:t>
    </dgm:pt>
    <dgm:pt modelId="{74ACFBEE-1609-486C-8B47-2BB62AA35408}">
      <dgm:prSet phldrT="[Texte]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fr-FR" dirty="0"/>
        </a:p>
      </dgm:t>
    </dgm:pt>
    <dgm:pt modelId="{2628E4DC-69B6-4078-9407-E51EAF3C6EC1}" type="parTrans" cxnId="{B24B267A-A178-470F-8B10-322E0ACEA417}">
      <dgm:prSet/>
      <dgm:spPr/>
      <dgm:t>
        <a:bodyPr/>
        <a:lstStyle/>
        <a:p>
          <a:endParaRPr lang="fr-FR"/>
        </a:p>
      </dgm:t>
    </dgm:pt>
    <dgm:pt modelId="{68C0B47F-31B9-4651-A1B4-6A6C95706153}" type="sibTrans" cxnId="{B24B267A-A178-470F-8B10-322E0ACEA417}">
      <dgm:prSet/>
      <dgm:spPr/>
      <dgm:t>
        <a:bodyPr/>
        <a:lstStyle/>
        <a:p>
          <a:endParaRPr lang="fr-FR"/>
        </a:p>
      </dgm:t>
    </dgm:pt>
    <dgm:pt modelId="{8018F417-482C-4C15-BA63-6063AD3344C0}">
      <dgm:prSet phldrT="[Texte]"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fr-FR" dirty="0"/>
        </a:p>
      </dgm:t>
    </dgm:pt>
    <dgm:pt modelId="{4FF09C0B-F680-4D0F-9DDA-AD556E38ED1B}" type="parTrans" cxnId="{523E1C08-5D41-4643-BAC3-C61BC42F5F26}">
      <dgm:prSet/>
      <dgm:spPr/>
      <dgm:t>
        <a:bodyPr/>
        <a:lstStyle/>
        <a:p>
          <a:endParaRPr lang="fr-FR"/>
        </a:p>
      </dgm:t>
    </dgm:pt>
    <dgm:pt modelId="{C668DBAC-A900-41F3-B4CC-72B2CDAD8307}" type="sibTrans" cxnId="{523E1C08-5D41-4643-BAC3-C61BC42F5F26}">
      <dgm:prSet/>
      <dgm:spPr/>
      <dgm:t>
        <a:bodyPr/>
        <a:lstStyle/>
        <a:p>
          <a:endParaRPr lang="fr-FR"/>
        </a:p>
      </dgm:t>
    </dgm:pt>
    <dgm:pt modelId="{E48314A9-E5B2-4839-8172-A83A615F5A80}">
      <dgm:prSet phldrT="[Texte]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fr-FR" dirty="0"/>
        </a:p>
      </dgm:t>
    </dgm:pt>
    <dgm:pt modelId="{650FA33A-64A2-4F52-854D-559608AF9BFB}" type="sibTrans" cxnId="{6121A406-F1F7-4AC8-884E-95193E656357}">
      <dgm:prSet/>
      <dgm:spPr/>
      <dgm:t>
        <a:bodyPr/>
        <a:lstStyle/>
        <a:p>
          <a:endParaRPr lang="fr-FR"/>
        </a:p>
      </dgm:t>
    </dgm:pt>
    <dgm:pt modelId="{69732AFF-334F-4626-8821-B3709444CD30}" type="parTrans" cxnId="{6121A406-F1F7-4AC8-884E-95193E656357}">
      <dgm:prSet/>
      <dgm:spPr/>
      <dgm:t>
        <a:bodyPr/>
        <a:lstStyle/>
        <a:p>
          <a:endParaRPr lang="fr-FR"/>
        </a:p>
      </dgm:t>
    </dgm:pt>
    <dgm:pt modelId="{A31FDD9D-4F5A-44FD-8D07-CC028C196087}">
      <dgm:prSet phldrT="[Texte]"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E682B60E-8924-4704-B077-19666967B02F}" type="sibTrans" cxnId="{0877AFC3-E6B4-498A-95AD-F98FC6F59A5E}">
      <dgm:prSet/>
      <dgm:spPr/>
      <dgm:t>
        <a:bodyPr/>
        <a:lstStyle/>
        <a:p>
          <a:endParaRPr lang="fr-FR"/>
        </a:p>
      </dgm:t>
    </dgm:pt>
    <dgm:pt modelId="{1D95D947-5743-4FA4-939D-681EE749202D}" type="parTrans" cxnId="{0877AFC3-E6B4-498A-95AD-F98FC6F59A5E}">
      <dgm:prSet/>
      <dgm:spPr/>
      <dgm:t>
        <a:bodyPr/>
        <a:lstStyle/>
        <a:p>
          <a:endParaRPr lang="fr-FR"/>
        </a:p>
      </dgm:t>
    </dgm:pt>
    <dgm:pt modelId="{3E273AE7-1F5F-42ED-90A8-C8B583DDEBAC}" type="pres">
      <dgm:prSet presAssocID="{B5A97775-C109-4DD6-9DD9-14AAEFAF924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DCEC45C-9729-479B-8A12-2C4A3A7DF3B7}" type="pres">
      <dgm:prSet presAssocID="{8A84FC20-D9EB-48EB-A110-078FE64EB4C2}" presName="centerShape" presStyleLbl="node0" presStyleIdx="0" presStyleCnt="1"/>
      <dgm:spPr/>
      <dgm:t>
        <a:bodyPr/>
        <a:lstStyle/>
        <a:p>
          <a:endParaRPr lang="fr-FR"/>
        </a:p>
      </dgm:t>
    </dgm:pt>
    <dgm:pt modelId="{601A4A60-F5B5-4C17-BD49-6EA7DE456261}" type="pres">
      <dgm:prSet presAssocID="{2628E4DC-69B6-4078-9407-E51EAF3C6EC1}" presName="parTrans" presStyleLbl="bgSibTrans2D1" presStyleIdx="0" presStyleCnt="4"/>
      <dgm:spPr/>
      <dgm:t>
        <a:bodyPr/>
        <a:lstStyle/>
        <a:p>
          <a:endParaRPr lang="fr-FR"/>
        </a:p>
      </dgm:t>
    </dgm:pt>
    <dgm:pt modelId="{2532A6D3-F871-49A7-86F8-A4BC17C687E3}" type="pres">
      <dgm:prSet presAssocID="{74ACFBEE-1609-486C-8B47-2BB62AA3540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BC99E9-FD32-4558-B986-1151BF74697B}" type="pres">
      <dgm:prSet presAssocID="{1D95D947-5743-4FA4-939D-681EE749202D}" presName="parTrans" presStyleLbl="bgSibTrans2D1" presStyleIdx="1" presStyleCnt="4"/>
      <dgm:spPr/>
      <dgm:t>
        <a:bodyPr/>
        <a:lstStyle/>
        <a:p>
          <a:endParaRPr lang="fr-FR"/>
        </a:p>
      </dgm:t>
    </dgm:pt>
    <dgm:pt modelId="{CB37EA73-EF6A-4E06-995F-1D4C7B71BFB2}" type="pres">
      <dgm:prSet presAssocID="{A31FDD9D-4F5A-44FD-8D07-CC028C19608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4756C41-EF7C-45DC-8D23-4A3B20C92B0C}" type="pres">
      <dgm:prSet presAssocID="{69732AFF-334F-4626-8821-B3709444CD30}" presName="parTrans" presStyleLbl="bgSibTrans2D1" presStyleIdx="2" presStyleCnt="4"/>
      <dgm:spPr/>
      <dgm:t>
        <a:bodyPr/>
        <a:lstStyle/>
        <a:p>
          <a:endParaRPr lang="fr-FR"/>
        </a:p>
      </dgm:t>
    </dgm:pt>
    <dgm:pt modelId="{1B3E2186-D788-4D05-A468-E5A12992BE47}" type="pres">
      <dgm:prSet presAssocID="{E48314A9-E5B2-4839-8172-A83A615F5A8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2016E5C-9CB3-4AF5-B840-7B638DD5A84C}" type="pres">
      <dgm:prSet presAssocID="{4FF09C0B-F680-4D0F-9DDA-AD556E38ED1B}" presName="parTrans" presStyleLbl="bgSibTrans2D1" presStyleIdx="3" presStyleCnt="4"/>
      <dgm:spPr/>
      <dgm:t>
        <a:bodyPr/>
        <a:lstStyle/>
        <a:p>
          <a:endParaRPr lang="fr-FR"/>
        </a:p>
      </dgm:t>
    </dgm:pt>
    <dgm:pt modelId="{1DB936A3-8EA6-43AB-9E9F-52245B6CA286}" type="pres">
      <dgm:prSet presAssocID="{8018F417-482C-4C15-BA63-6063AD3344C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FF349B9-BA30-47B7-9D1B-3265F27D4A51}" type="presOf" srcId="{8A84FC20-D9EB-48EB-A110-078FE64EB4C2}" destId="{DDCEC45C-9729-479B-8A12-2C4A3A7DF3B7}" srcOrd="0" destOrd="0" presId="urn:microsoft.com/office/officeart/2005/8/layout/radial4"/>
    <dgm:cxn modelId="{3C1E7CB3-65C2-4D60-A6AF-618DDFCEB36A}" type="presOf" srcId="{E48314A9-E5B2-4839-8172-A83A615F5A80}" destId="{1B3E2186-D788-4D05-A468-E5A12992BE47}" srcOrd="0" destOrd="0" presId="urn:microsoft.com/office/officeart/2005/8/layout/radial4"/>
    <dgm:cxn modelId="{CAC95E90-0BFF-48D3-8032-E599089C21B7}" type="presOf" srcId="{8018F417-482C-4C15-BA63-6063AD3344C0}" destId="{1DB936A3-8EA6-43AB-9E9F-52245B6CA286}" srcOrd="0" destOrd="0" presId="urn:microsoft.com/office/officeart/2005/8/layout/radial4"/>
    <dgm:cxn modelId="{523E1C08-5D41-4643-BAC3-C61BC42F5F26}" srcId="{8A84FC20-D9EB-48EB-A110-078FE64EB4C2}" destId="{8018F417-482C-4C15-BA63-6063AD3344C0}" srcOrd="3" destOrd="0" parTransId="{4FF09C0B-F680-4D0F-9DDA-AD556E38ED1B}" sibTransId="{C668DBAC-A900-41F3-B4CC-72B2CDAD8307}"/>
    <dgm:cxn modelId="{236C4687-0AC3-4114-B01E-D43A13954A98}" type="presOf" srcId="{74ACFBEE-1609-486C-8B47-2BB62AA35408}" destId="{2532A6D3-F871-49A7-86F8-A4BC17C687E3}" srcOrd="0" destOrd="0" presId="urn:microsoft.com/office/officeart/2005/8/layout/radial4"/>
    <dgm:cxn modelId="{BFB0780A-6D8D-4DBD-982C-3A254210944B}" type="presOf" srcId="{4FF09C0B-F680-4D0F-9DDA-AD556E38ED1B}" destId="{82016E5C-9CB3-4AF5-B840-7B638DD5A84C}" srcOrd="0" destOrd="0" presId="urn:microsoft.com/office/officeart/2005/8/layout/radial4"/>
    <dgm:cxn modelId="{6121A406-F1F7-4AC8-884E-95193E656357}" srcId="{8A84FC20-D9EB-48EB-A110-078FE64EB4C2}" destId="{E48314A9-E5B2-4839-8172-A83A615F5A80}" srcOrd="2" destOrd="0" parTransId="{69732AFF-334F-4626-8821-B3709444CD30}" sibTransId="{650FA33A-64A2-4F52-854D-559608AF9BFB}"/>
    <dgm:cxn modelId="{8A742E9D-CDF6-4A8A-91FB-3E7294C6E141}" type="presOf" srcId="{1D95D947-5743-4FA4-939D-681EE749202D}" destId="{1ABC99E9-FD32-4558-B986-1151BF74697B}" srcOrd="0" destOrd="0" presId="urn:microsoft.com/office/officeart/2005/8/layout/radial4"/>
    <dgm:cxn modelId="{305211F9-52C6-42CD-9151-729C1CE5245D}" type="presOf" srcId="{A31FDD9D-4F5A-44FD-8D07-CC028C196087}" destId="{CB37EA73-EF6A-4E06-995F-1D4C7B71BFB2}" srcOrd="0" destOrd="0" presId="urn:microsoft.com/office/officeart/2005/8/layout/radial4"/>
    <dgm:cxn modelId="{C6560959-5BA0-4196-84BF-AACAFA12AEEA}" type="presOf" srcId="{2628E4DC-69B6-4078-9407-E51EAF3C6EC1}" destId="{601A4A60-F5B5-4C17-BD49-6EA7DE456261}" srcOrd="0" destOrd="0" presId="urn:microsoft.com/office/officeart/2005/8/layout/radial4"/>
    <dgm:cxn modelId="{2CB33651-FEE7-4BE7-8E38-534FCEE595F6}" srcId="{B5A97775-C109-4DD6-9DD9-14AAEFAF924C}" destId="{8A84FC20-D9EB-48EB-A110-078FE64EB4C2}" srcOrd="0" destOrd="0" parTransId="{05920953-D9F3-4639-A173-8705B1545D94}" sibTransId="{0F44A4C4-1625-4D07-B78A-0E27140D6FC8}"/>
    <dgm:cxn modelId="{79934220-C170-4303-B7ED-CF7C9D55DE88}" type="presOf" srcId="{69732AFF-334F-4626-8821-B3709444CD30}" destId="{D4756C41-EF7C-45DC-8D23-4A3B20C92B0C}" srcOrd="0" destOrd="0" presId="urn:microsoft.com/office/officeart/2005/8/layout/radial4"/>
    <dgm:cxn modelId="{0B18A134-0E5E-47D3-8755-4421879B7B0C}" type="presOf" srcId="{B5A97775-C109-4DD6-9DD9-14AAEFAF924C}" destId="{3E273AE7-1F5F-42ED-90A8-C8B583DDEBAC}" srcOrd="0" destOrd="0" presId="urn:microsoft.com/office/officeart/2005/8/layout/radial4"/>
    <dgm:cxn modelId="{B24B267A-A178-470F-8B10-322E0ACEA417}" srcId="{8A84FC20-D9EB-48EB-A110-078FE64EB4C2}" destId="{74ACFBEE-1609-486C-8B47-2BB62AA35408}" srcOrd="0" destOrd="0" parTransId="{2628E4DC-69B6-4078-9407-E51EAF3C6EC1}" sibTransId="{68C0B47F-31B9-4651-A1B4-6A6C95706153}"/>
    <dgm:cxn modelId="{0877AFC3-E6B4-498A-95AD-F98FC6F59A5E}" srcId="{8A84FC20-D9EB-48EB-A110-078FE64EB4C2}" destId="{A31FDD9D-4F5A-44FD-8D07-CC028C196087}" srcOrd="1" destOrd="0" parTransId="{1D95D947-5743-4FA4-939D-681EE749202D}" sibTransId="{E682B60E-8924-4704-B077-19666967B02F}"/>
    <dgm:cxn modelId="{C28CA9F2-9FC2-4A78-B093-DFE180CDFBAB}" type="presParOf" srcId="{3E273AE7-1F5F-42ED-90A8-C8B583DDEBAC}" destId="{DDCEC45C-9729-479B-8A12-2C4A3A7DF3B7}" srcOrd="0" destOrd="0" presId="urn:microsoft.com/office/officeart/2005/8/layout/radial4"/>
    <dgm:cxn modelId="{113EE0FD-AE2F-4DC6-8565-3DED10948510}" type="presParOf" srcId="{3E273AE7-1F5F-42ED-90A8-C8B583DDEBAC}" destId="{601A4A60-F5B5-4C17-BD49-6EA7DE456261}" srcOrd="1" destOrd="0" presId="urn:microsoft.com/office/officeart/2005/8/layout/radial4"/>
    <dgm:cxn modelId="{40C5CF79-2CB4-442B-9A25-C8B1AFE9D8F5}" type="presParOf" srcId="{3E273AE7-1F5F-42ED-90A8-C8B583DDEBAC}" destId="{2532A6D3-F871-49A7-86F8-A4BC17C687E3}" srcOrd="2" destOrd="0" presId="urn:microsoft.com/office/officeart/2005/8/layout/radial4"/>
    <dgm:cxn modelId="{1F66CFDE-825D-45FA-B4BB-27BD3E1E2EED}" type="presParOf" srcId="{3E273AE7-1F5F-42ED-90A8-C8B583DDEBAC}" destId="{1ABC99E9-FD32-4558-B986-1151BF74697B}" srcOrd="3" destOrd="0" presId="urn:microsoft.com/office/officeart/2005/8/layout/radial4"/>
    <dgm:cxn modelId="{38B72123-38F5-42BA-83E0-57F25133DC39}" type="presParOf" srcId="{3E273AE7-1F5F-42ED-90A8-C8B583DDEBAC}" destId="{CB37EA73-EF6A-4E06-995F-1D4C7B71BFB2}" srcOrd="4" destOrd="0" presId="urn:microsoft.com/office/officeart/2005/8/layout/radial4"/>
    <dgm:cxn modelId="{ADFD9656-6B00-48BD-A283-02F97FDBCF64}" type="presParOf" srcId="{3E273AE7-1F5F-42ED-90A8-C8B583DDEBAC}" destId="{D4756C41-EF7C-45DC-8D23-4A3B20C92B0C}" srcOrd="5" destOrd="0" presId="urn:microsoft.com/office/officeart/2005/8/layout/radial4"/>
    <dgm:cxn modelId="{2DBCDB94-81FD-4A9B-AB3A-F24D00F9A5D4}" type="presParOf" srcId="{3E273AE7-1F5F-42ED-90A8-C8B583DDEBAC}" destId="{1B3E2186-D788-4D05-A468-E5A12992BE47}" srcOrd="6" destOrd="0" presId="urn:microsoft.com/office/officeart/2005/8/layout/radial4"/>
    <dgm:cxn modelId="{D0DB84FC-EB07-422E-B44D-C2786B49AC4E}" type="presParOf" srcId="{3E273AE7-1F5F-42ED-90A8-C8B583DDEBAC}" destId="{82016E5C-9CB3-4AF5-B840-7B638DD5A84C}" srcOrd="7" destOrd="0" presId="urn:microsoft.com/office/officeart/2005/8/layout/radial4"/>
    <dgm:cxn modelId="{74DB44D9-8584-4F35-8592-6F568313B9A1}" type="presParOf" srcId="{3E273AE7-1F5F-42ED-90A8-C8B583DDEBAC}" destId="{1DB936A3-8EA6-43AB-9E9F-52245B6CA28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8839F4-B014-44C7-81AF-EC3657D81EC1}" type="doc">
      <dgm:prSet loTypeId="urn:microsoft.com/office/officeart/2005/8/layout/chevron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557720E-CA74-4397-ACFF-675BECBB144C}">
      <dgm:prSet phldrT="[Texte]"/>
      <dgm:spPr/>
      <dgm:t>
        <a:bodyPr/>
        <a:lstStyle/>
        <a:p>
          <a:r>
            <a:rPr lang="fr-FR" smtClean="0"/>
            <a:t>Data acquisition</a:t>
          </a:r>
          <a:endParaRPr lang="fr-FR"/>
        </a:p>
      </dgm:t>
    </dgm:pt>
    <dgm:pt modelId="{B7B71830-6DF2-49C3-9275-400A14D05F9D}" type="parTrans" cxnId="{EBC1BDEA-145F-49A4-A521-95AAE9ADD043}">
      <dgm:prSet/>
      <dgm:spPr/>
      <dgm:t>
        <a:bodyPr/>
        <a:lstStyle/>
        <a:p>
          <a:endParaRPr lang="fr-FR"/>
        </a:p>
      </dgm:t>
    </dgm:pt>
    <dgm:pt modelId="{A5C937AF-31C9-46EB-B63F-7446A1A3B17B}" type="sibTrans" cxnId="{EBC1BDEA-145F-49A4-A521-95AAE9ADD043}">
      <dgm:prSet/>
      <dgm:spPr/>
      <dgm:t>
        <a:bodyPr/>
        <a:lstStyle/>
        <a:p>
          <a:endParaRPr lang="fr-FR"/>
        </a:p>
      </dgm:t>
    </dgm:pt>
    <dgm:pt modelId="{237AEAC8-1B5B-492C-8EFF-F11D26D0A26F}">
      <dgm:prSet phldrT="[Texte]"/>
      <dgm:spPr/>
      <dgm:t>
        <a:bodyPr/>
        <a:lstStyle/>
        <a:p>
          <a:r>
            <a:rPr lang="en-GB" noProof="0" dirty="0"/>
            <a:t>Raw </a:t>
          </a:r>
          <a:r>
            <a:rPr lang="en-GB" noProof="0" dirty="0" smtClean="0"/>
            <a:t>measures</a:t>
          </a:r>
          <a:endParaRPr lang="en-GB" noProof="0" dirty="0"/>
        </a:p>
      </dgm:t>
    </dgm:pt>
    <dgm:pt modelId="{0A7E12A4-98DC-452B-ACFF-0D82E76DD99E}" type="parTrans" cxnId="{97C89158-2AA5-4B6D-A3FF-984478CEC556}">
      <dgm:prSet/>
      <dgm:spPr/>
      <dgm:t>
        <a:bodyPr/>
        <a:lstStyle/>
        <a:p>
          <a:endParaRPr lang="fr-FR"/>
        </a:p>
      </dgm:t>
    </dgm:pt>
    <dgm:pt modelId="{37BA2759-A29B-4F2F-A441-497DEC7CC368}" type="sibTrans" cxnId="{97C89158-2AA5-4B6D-A3FF-984478CEC556}">
      <dgm:prSet/>
      <dgm:spPr/>
      <dgm:t>
        <a:bodyPr/>
        <a:lstStyle/>
        <a:p>
          <a:endParaRPr lang="fr-FR"/>
        </a:p>
      </dgm:t>
    </dgm:pt>
    <dgm:pt modelId="{0F04E74A-8459-422E-A1D1-F26A05F49476}">
      <dgm:prSet phldrT="[Texte]"/>
      <dgm:spPr/>
      <dgm:t>
        <a:bodyPr/>
        <a:lstStyle/>
        <a:p>
          <a:r>
            <a:rPr lang="en-GB" noProof="0" dirty="0"/>
            <a:t>Data </a:t>
          </a:r>
          <a:r>
            <a:rPr lang="en-GB" noProof="0" dirty="0" smtClean="0"/>
            <a:t>cleaning</a:t>
          </a:r>
          <a:endParaRPr lang="en-GB" noProof="0" dirty="0"/>
        </a:p>
      </dgm:t>
    </dgm:pt>
    <dgm:pt modelId="{E2E75360-B467-42D1-A040-A70237FCF52B}" type="parTrans" cxnId="{28635A6B-CEC5-4543-B06C-224B063F134A}">
      <dgm:prSet/>
      <dgm:spPr/>
      <dgm:t>
        <a:bodyPr/>
        <a:lstStyle/>
        <a:p>
          <a:endParaRPr lang="fr-FR"/>
        </a:p>
      </dgm:t>
    </dgm:pt>
    <dgm:pt modelId="{9B9C426A-8D35-4CA5-9D51-91A1935FAF5A}" type="sibTrans" cxnId="{28635A6B-CEC5-4543-B06C-224B063F134A}">
      <dgm:prSet/>
      <dgm:spPr/>
      <dgm:t>
        <a:bodyPr/>
        <a:lstStyle/>
        <a:p>
          <a:endParaRPr lang="fr-FR"/>
        </a:p>
      </dgm:t>
    </dgm:pt>
    <dgm:pt modelId="{DE4BA81E-3E67-4B2A-98BA-0C49CE5A9B5A}">
      <dgm:prSet phldrT="[Texte]"/>
      <dgm:spPr/>
      <dgm:t>
        <a:bodyPr/>
        <a:lstStyle/>
        <a:p>
          <a:r>
            <a:rPr lang="en-GB" noProof="0" dirty="0"/>
            <a:t>Platform IS (</a:t>
          </a:r>
          <a:r>
            <a:rPr lang="en-GB" noProof="0" dirty="0" smtClean="0"/>
            <a:t>Emphasis, PHIS…)</a:t>
          </a:r>
          <a:endParaRPr lang="en-GB" noProof="0" dirty="0"/>
        </a:p>
      </dgm:t>
    </dgm:pt>
    <dgm:pt modelId="{0F49DD83-39B9-40A4-86A4-9874AA81E241}" type="parTrans" cxnId="{E67192B2-1D7C-4C37-8B1F-54A72DDF2B6B}">
      <dgm:prSet/>
      <dgm:spPr/>
      <dgm:t>
        <a:bodyPr/>
        <a:lstStyle/>
        <a:p>
          <a:endParaRPr lang="fr-FR"/>
        </a:p>
      </dgm:t>
    </dgm:pt>
    <dgm:pt modelId="{29291A25-CCCE-42D4-8C46-3AC0BFB21074}" type="sibTrans" cxnId="{E67192B2-1D7C-4C37-8B1F-54A72DDF2B6B}">
      <dgm:prSet/>
      <dgm:spPr/>
      <dgm:t>
        <a:bodyPr/>
        <a:lstStyle/>
        <a:p>
          <a:endParaRPr lang="fr-FR"/>
        </a:p>
      </dgm:t>
    </dgm:pt>
    <dgm:pt modelId="{D793E129-5D66-46E5-B53A-828DE5195E56}">
      <dgm:prSet phldrT="[Texte]"/>
      <dgm:spPr/>
      <dgm:t>
        <a:bodyPr/>
        <a:lstStyle/>
        <a:p>
          <a:r>
            <a:rPr lang="fr-FR" dirty="0"/>
            <a:t>Data computation</a:t>
          </a:r>
        </a:p>
      </dgm:t>
    </dgm:pt>
    <dgm:pt modelId="{694BA9BA-2C1D-4A2D-9625-A5F091C45D62}" type="parTrans" cxnId="{8FCD07EA-F84C-4855-B250-A4370011A6CD}">
      <dgm:prSet/>
      <dgm:spPr/>
      <dgm:t>
        <a:bodyPr/>
        <a:lstStyle/>
        <a:p>
          <a:endParaRPr lang="fr-FR"/>
        </a:p>
      </dgm:t>
    </dgm:pt>
    <dgm:pt modelId="{388E9B1F-6735-4C90-885B-58B33179ADB1}" type="sibTrans" cxnId="{8FCD07EA-F84C-4855-B250-A4370011A6CD}">
      <dgm:prSet/>
      <dgm:spPr/>
      <dgm:t>
        <a:bodyPr/>
        <a:lstStyle/>
        <a:p>
          <a:endParaRPr lang="fr-FR"/>
        </a:p>
      </dgm:t>
    </dgm:pt>
    <dgm:pt modelId="{01538A32-20C8-4290-A51B-058A3F279BFE}">
      <dgm:prSet phldrT="[Texte]"/>
      <dgm:spPr/>
      <dgm:t>
        <a:bodyPr/>
        <a:lstStyle/>
        <a:p>
          <a:r>
            <a:rPr lang="en-GB" noProof="0" dirty="0" smtClean="0"/>
            <a:t>A new </a:t>
          </a:r>
          <a:r>
            <a:rPr lang="en-GB" noProof="0" dirty="0"/>
            <a:t>computation for each scientific </a:t>
          </a:r>
          <a:r>
            <a:rPr lang="en-GB" noProof="0" dirty="0" smtClean="0"/>
            <a:t>question</a:t>
          </a:r>
          <a:endParaRPr lang="en-GB" noProof="0" dirty="0"/>
        </a:p>
      </dgm:t>
    </dgm:pt>
    <dgm:pt modelId="{82EB753A-BC5C-4271-9E36-E7A4E5660EC9}" type="parTrans" cxnId="{751E2955-F0CA-4D3F-93C9-FBD14B3E8FEC}">
      <dgm:prSet/>
      <dgm:spPr/>
      <dgm:t>
        <a:bodyPr/>
        <a:lstStyle/>
        <a:p>
          <a:endParaRPr lang="fr-FR"/>
        </a:p>
      </dgm:t>
    </dgm:pt>
    <dgm:pt modelId="{8B872E7A-3A92-4F02-A43F-5E2462C651A2}" type="sibTrans" cxnId="{751E2955-F0CA-4D3F-93C9-FBD14B3E8FEC}">
      <dgm:prSet/>
      <dgm:spPr/>
      <dgm:t>
        <a:bodyPr/>
        <a:lstStyle/>
        <a:p>
          <a:endParaRPr lang="fr-FR"/>
        </a:p>
      </dgm:t>
    </dgm:pt>
    <dgm:pt modelId="{4E9C547F-C1F4-43C8-AC64-145A809C310C}">
      <dgm:prSet phldrT="[Texte]"/>
      <dgm:spPr/>
      <dgm:t>
        <a:bodyPr/>
        <a:lstStyle/>
        <a:p>
          <a:r>
            <a:rPr lang="en-GB" noProof="0" dirty="0"/>
            <a:t>One raw dataset </a:t>
          </a:r>
          <a:r>
            <a:rPr lang="en-GB" noProof="0" dirty="0" smtClean="0"/>
            <a:t>=&gt;</a:t>
          </a:r>
          <a:r>
            <a:rPr lang="en-GB" noProof="0" dirty="0" smtClean="0">
              <a:sym typeface="Wingdings" pitchFamily="2" charset="2"/>
            </a:rPr>
            <a:t> </a:t>
          </a:r>
          <a:r>
            <a:rPr lang="en-GB" noProof="0" dirty="0">
              <a:sym typeface="Wingdings" pitchFamily="2" charset="2"/>
            </a:rPr>
            <a:t>many computed datasets</a:t>
          </a:r>
          <a:endParaRPr lang="en-GB" noProof="0" dirty="0"/>
        </a:p>
      </dgm:t>
    </dgm:pt>
    <dgm:pt modelId="{99876E88-6BF2-43D0-9688-0104C6214C58}" type="parTrans" cxnId="{CFA038CA-EACF-4756-BFED-01A304BEAB1C}">
      <dgm:prSet/>
      <dgm:spPr/>
      <dgm:t>
        <a:bodyPr/>
        <a:lstStyle/>
        <a:p>
          <a:endParaRPr lang="fr-FR"/>
        </a:p>
      </dgm:t>
    </dgm:pt>
    <dgm:pt modelId="{8BC63669-0B0A-4088-86EC-7E4C920A1FC8}" type="sibTrans" cxnId="{CFA038CA-EACF-4756-BFED-01A304BEAB1C}">
      <dgm:prSet/>
      <dgm:spPr/>
      <dgm:t>
        <a:bodyPr/>
        <a:lstStyle/>
        <a:p>
          <a:endParaRPr lang="fr-FR"/>
        </a:p>
      </dgm:t>
    </dgm:pt>
    <dgm:pt modelId="{E681B9D2-F486-4F10-A268-E14FB27C7C87}">
      <dgm:prSet phldrT="[Texte]"/>
      <dgm:spPr/>
      <dgm:t>
        <a:bodyPr/>
        <a:lstStyle/>
        <a:p>
          <a:r>
            <a:rPr lang="fr-FR" dirty="0"/>
            <a:t>Data publication</a:t>
          </a:r>
        </a:p>
      </dgm:t>
    </dgm:pt>
    <dgm:pt modelId="{7578CF55-04F2-4417-8A2C-82D2811631D8}" type="parTrans" cxnId="{0FACE6D4-0A57-49D8-B684-E383C54B5784}">
      <dgm:prSet/>
      <dgm:spPr/>
      <dgm:t>
        <a:bodyPr/>
        <a:lstStyle/>
        <a:p>
          <a:endParaRPr lang="fr-FR"/>
        </a:p>
      </dgm:t>
    </dgm:pt>
    <dgm:pt modelId="{276E057A-A6B1-4A14-A02B-2AAEF3804F37}" type="sibTrans" cxnId="{0FACE6D4-0A57-49D8-B684-E383C54B5784}">
      <dgm:prSet/>
      <dgm:spPr/>
      <dgm:t>
        <a:bodyPr/>
        <a:lstStyle/>
        <a:p>
          <a:endParaRPr lang="fr-FR"/>
        </a:p>
      </dgm:t>
    </dgm:pt>
    <dgm:pt modelId="{1E0C7A77-D593-4354-8044-96D141E30F46}">
      <dgm:prSet phldrT="[Texte]"/>
      <dgm:spPr/>
      <dgm:t>
        <a:bodyPr/>
        <a:lstStyle/>
        <a:p>
          <a:r>
            <a:rPr lang="en-GB" noProof="0" dirty="0" smtClean="0"/>
            <a:t>A publication </a:t>
          </a:r>
          <a:r>
            <a:rPr lang="en-GB" noProof="0" dirty="0"/>
            <a:t>by </a:t>
          </a:r>
          <a:r>
            <a:rPr lang="en-GB" noProof="0" dirty="0" smtClean="0"/>
            <a:t>dataset</a:t>
          </a:r>
          <a:endParaRPr lang="en-GB" noProof="0" dirty="0"/>
        </a:p>
      </dgm:t>
    </dgm:pt>
    <dgm:pt modelId="{65700743-EF67-4BB7-A0A9-B68B1D28722F}" type="parTrans" cxnId="{0880E4C6-59CA-4A43-83E7-BC212D5949EE}">
      <dgm:prSet/>
      <dgm:spPr/>
      <dgm:t>
        <a:bodyPr/>
        <a:lstStyle/>
        <a:p>
          <a:endParaRPr lang="fr-FR"/>
        </a:p>
      </dgm:t>
    </dgm:pt>
    <dgm:pt modelId="{0F3C48A1-1482-48D1-9FCD-761E7E47A69A}" type="sibTrans" cxnId="{0880E4C6-59CA-4A43-83E7-BC212D5949EE}">
      <dgm:prSet/>
      <dgm:spPr/>
      <dgm:t>
        <a:bodyPr/>
        <a:lstStyle/>
        <a:p>
          <a:endParaRPr lang="fr-FR"/>
        </a:p>
      </dgm:t>
    </dgm:pt>
    <dgm:pt modelId="{82D5F92A-5164-436D-83CE-B3C64FA2D996}">
      <dgm:prSet phldrT="[Texte]"/>
      <dgm:spPr/>
      <dgm:t>
        <a:bodyPr/>
        <a:lstStyle/>
        <a:p>
          <a:r>
            <a:rPr lang="en-GB" b="1" u="none" noProof="0" dirty="0"/>
            <a:t>Platform </a:t>
          </a:r>
          <a:r>
            <a:rPr lang="en-GB" b="1" u="none" noProof="0" dirty="0" smtClean="0"/>
            <a:t>IS: </a:t>
          </a:r>
          <a:r>
            <a:rPr lang="en-GB" noProof="0" dirty="0" smtClean="0"/>
            <a:t>Raw data</a:t>
          </a:r>
          <a:endParaRPr lang="en-GB" b="1" u="none" noProof="0" dirty="0"/>
        </a:p>
      </dgm:t>
    </dgm:pt>
    <dgm:pt modelId="{4E3E0FC7-C28D-4496-82BB-7C4098AB68D6}" type="parTrans" cxnId="{8EC6F1C2-5E59-4107-96C7-51E71F2698A8}">
      <dgm:prSet/>
      <dgm:spPr/>
      <dgm:t>
        <a:bodyPr/>
        <a:lstStyle/>
        <a:p>
          <a:endParaRPr lang="fr-FR"/>
        </a:p>
      </dgm:t>
    </dgm:pt>
    <dgm:pt modelId="{3993158A-F346-468A-B8C0-4AAE1363E024}" type="sibTrans" cxnId="{8EC6F1C2-5E59-4107-96C7-51E71F2698A8}">
      <dgm:prSet/>
      <dgm:spPr/>
      <dgm:t>
        <a:bodyPr/>
        <a:lstStyle/>
        <a:p>
          <a:endParaRPr lang="fr-FR"/>
        </a:p>
      </dgm:t>
    </dgm:pt>
    <dgm:pt modelId="{143AF01D-84FA-4DC0-964C-ECB21DD367E6}">
      <dgm:prSet phldrT="[Texte]"/>
      <dgm:spPr/>
      <dgm:t>
        <a:bodyPr/>
        <a:lstStyle/>
        <a:p>
          <a:r>
            <a:rPr lang="en-GB" b="1" u="none" noProof="0" dirty="0" smtClean="0"/>
            <a:t>FAIR Repositories: </a:t>
          </a:r>
          <a:r>
            <a:rPr lang="en-GB" noProof="0" dirty="0" smtClean="0"/>
            <a:t>Computed data</a:t>
          </a:r>
          <a:endParaRPr lang="en-GB" b="1" u="none" noProof="0" dirty="0"/>
        </a:p>
      </dgm:t>
    </dgm:pt>
    <dgm:pt modelId="{20637B68-EBA0-4D6F-8C5F-7B6B8F9D1C2B}" type="parTrans" cxnId="{899E46F7-6B31-4578-A9F2-1EADBE842CD7}">
      <dgm:prSet/>
      <dgm:spPr/>
      <dgm:t>
        <a:bodyPr/>
        <a:lstStyle/>
        <a:p>
          <a:endParaRPr lang="fr-FR"/>
        </a:p>
      </dgm:t>
    </dgm:pt>
    <dgm:pt modelId="{BBF1284D-5C2F-4EFA-A044-F1B8AA028E69}" type="sibTrans" cxnId="{899E46F7-6B31-4578-A9F2-1EADBE842CD7}">
      <dgm:prSet/>
      <dgm:spPr/>
      <dgm:t>
        <a:bodyPr/>
        <a:lstStyle/>
        <a:p>
          <a:endParaRPr lang="fr-FR"/>
        </a:p>
      </dgm:t>
    </dgm:pt>
    <dgm:pt modelId="{BF9E356B-E3F8-4F77-B75D-5070AC469EB1}">
      <dgm:prSet phldrT="[Texte]"/>
      <dgm:spPr/>
      <dgm:t>
        <a:bodyPr/>
        <a:lstStyle/>
        <a:p>
          <a:r>
            <a:rPr lang="en-GB" noProof="0" dirty="0" smtClean="0"/>
            <a:t>Traceability &amp; </a:t>
          </a:r>
          <a:r>
            <a:rPr lang="en-US" dirty="0" smtClean="0"/>
            <a:t>Reproducibility</a:t>
          </a:r>
          <a:endParaRPr lang="en-GB" noProof="0" dirty="0"/>
        </a:p>
      </dgm:t>
    </dgm:pt>
    <dgm:pt modelId="{A006775F-5F0D-481D-87FE-8B75C24AEB21}" type="parTrans" cxnId="{A65ADDBC-9E8A-4AAA-9C32-437C418E3DC1}">
      <dgm:prSet/>
      <dgm:spPr/>
      <dgm:t>
        <a:bodyPr/>
        <a:lstStyle/>
        <a:p>
          <a:endParaRPr lang="fr-FR"/>
        </a:p>
      </dgm:t>
    </dgm:pt>
    <dgm:pt modelId="{2DCE9556-12E6-42B6-8639-4C5D3D64C4AB}" type="sibTrans" cxnId="{A65ADDBC-9E8A-4AAA-9C32-437C418E3DC1}">
      <dgm:prSet/>
      <dgm:spPr/>
      <dgm:t>
        <a:bodyPr/>
        <a:lstStyle/>
        <a:p>
          <a:endParaRPr lang="fr-FR"/>
        </a:p>
      </dgm:t>
    </dgm:pt>
    <dgm:pt modelId="{9325CEFC-541A-42AA-B308-2CC1276966C1}">
      <dgm:prSet phldrT="[Texte]"/>
      <dgm:spPr/>
      <dgm:t>
        <a:bodyPr/>
        <a:lstStyle/>
        <a:p>
          <a:r>
            <a:rPr lang="en-GB" noProof="0" dirty="0" smtClean="0"/>
            <a:t>Analysis documentation</a:t>
          </a:r>
          <a:endParaRPr lang="en-GB" noProof="0" dirty="0"/>
        </a:p>
      </dgm:t>
    </dgm:pt>
    <dgm:pt modelId="{E7EDD54C-3CAE-4318-AE0B-402A564436CC}" type="parTrans" cxnId="{5B3CE4C8-286D-491D-A427-1984EA234E0F}">
      <dgm:prSet/>
      <dgm:spPr/>
    </dgm:pt>
    <dgm:pt modelId="{33D8BBAB-C267-4241-8357-BBDD7D5F85C8}" type="sibTrans" cxnId="{5B3CE4C8-286D-491D-A427-1984EA234E0F}">
      <dgm:prSet/>
      <dgm:spPr/>
    </dgm:pt>
    <dgm:pt modelId="{079E015C-6066-4BB6-AAB1-E1AA98B91BA5}" type="pres">
      <dgm:prSet presAssocID="{288839F4-B014-44C7-81AF-EC3657D81EC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AE1449F-197B-4B14-AD61-7513A6F30CFA}" type="pres">
      <dgm:prSet presAssocID="{C557720E-CA74-4397-ACFF-675BECBB144C}" presName="composite" presStyleCnt="0"/>
      <dgm:spPr/>
    </dgm:pt>
    <dgm:pt modelId="{4D66EF9E-B0C4-40F2-9480-A0A5FC19535C}" type="pres">
      <dgm:prSet presAssocID="{C557720E-CA74-4397-ACFF-675BECBB144C}" presName="parentText" presStyleLbl="alignNode1" presStyleIdx="0" presStyleCnt="3" custLinFactNeighborY="1221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D51D09-8FA5-425D-9493-C2DAED1391B3}" type="pres">
      <dgm:prSet presAssocID="{C557720E-CA74-4397-ACFF-675BECBB144C}" presName="descendantText" presStyleLbl="alignAcc1" presStyleIdx="0" presStyleCnt="3" custLinFactNeighborY="1879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4F1FD2-8C44-45AB-BDEF-C2A5A20647E4}" type="pres">
      <dgm:prSet presAssocID="{A5C937AF-31C9-46EB-B63F-7446A1A3B17B}" presName="sp" presStyleCnt="0"/>
      <dgm:spPr/>
    </dgm:pt>
    <dgm:pt modelId="{CAEB8C1C-AB66-4141-A8CE-7CCB599A4D27}" type="pres">
      <dgm:prSet presAssocID="{D793E129-5D66-46E5-B53A-828DE5195E56}" presName="composite" presStyleCnt="0"/>
      <dgm:spPr/>
    </dgm:pt>
    <dgm:pt modelId="{E3D2ACBF-7ED3-4921-B7A3-1742FD745024}" type="pres">
      <dgm:prSet presAssocID="{D793E129-5D66-46E5-B53A-828DE5195E5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ED9D629-B9A0-4132-ACF9-DD404E7E6895}" type="pres">
      <dgm:prSet presAssocID="{D793E129-5D66-46E5-B53A-828DE5195E5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9F5746-7E18-41EF-8F97-8F1A5E3B2353}" type="pres">
      <dgm:prSet presAssocID="{388E9B1F-6735-4C90-885B-58B33179ADB1}" presName="sp" presStyleCnt="0"/>
      <dgm:spPr/>
    </dgm:pt>
    <dgm:pt modelId="{28314382-E9A1-47AD-B9CD-9EFB254BBE1D}" type="pres">
      <dgm:prSet presAssocID="{E681B9D2-F486-4F10-A268-E14FB27C7C87}" presName="composite" presStyleCnt="0"/>
      <dgm:spPr/>
    </dgm:pt>
    <dgm:pt modelId="{9040EF75-7704-4B6C-8B8B-0F1A0934D55B}" type="pres">
      <dgm:prSet presAssocID="{E681B9D2-F486-4F10-A268-E14FB27C7C87}" presName="parentText" presStyleLbl="alignNode1" presStyleIdx="2" presStyleCnt="3" custLinFactNeighborY="-1221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4F8858E-40CE-4391-9FA7-24F2F13BBE3B}" type="pres">
      <dgm:prSet presAssocID="{E681B9D2-F486-4F10-A268-E14FB27C7C87}" presName="descendantText" presStyleLbl="alignAcc1" presStyleIdx="2" presStyleCnt="3" custLinFactNeighborY="-1879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BD9D0A-2D43-4A37-9732-27CC67521842}" type="presOf" srcId="{143AF01D-84FA-4DC0-964C-ECB21DD367E6}" destId="{94F8858E-40CE-4391-9FA7-24F2F13BBE3B}" srcOrd="0" destOrd="2" presId="urn:microsoft.com/office/officeart/2005/8/layout/chevron2"/>
    <dgm:cxn modelId="{293EB768-16CD-475D-BB3C-90F683A47694}" type="presOf" srcId="{288839F4-B014-44C7-81AF-EC3657D81EC1}" destId="{079E015C-6066-4BB6-AAB1-E1AA98B91BA5}" srcOrd="0" destOrd="0" presId="urn:microsoft.com/office/officeart/2005/8/layout/chevron2"/>
    <dgm:cxn modelId="{E67192B2-1D7C-4C37-8B1F-54A72DDF2B6B}" srcId="{C557720E-CA74-4397-ACFF-675BECBB144C}" destId="{DE4BA81E-3E67-4B2A-98BA-0C49CE5A9B5A}" srcOrd="3" destOrd="0" parTransId="{0F49DD83-39B9-40A4-86A4-9874AA81E241}" sibTransId="{29291A25-CCCE-42D4-8C46-3AC0BFB21074}"/>
    <dgm:cxn modelId="{55D9DDAB-78A1-4FC7-A6BD-5343376770A4}" type="presOf" srcId="{9325CEFC-541A-42AA-B308-2CC1276966C1}" destId="{0ED9D629-B9A0-4132-ACF9-DD404E7E6895}" srcOrd="0" destOrd="1" presId="urn:microsoft.com/office/officeart/2005/8/layout/chevron2"/>
    <dgm:cxn modelId="{28635A6B-CEC5-4543-B06C-224B063F134A}" srcId="{C557720E-CA74-4397-ACFF-675BECBB144C}" destId="{0F04E74A-8459-422E-A1D1-F26A05F49476}" srcOrd="2" destOrd="0" parTransId="{E2E75360-B467-42D1-A040-A70237FCF52B}" sibTransId="{9B9C426A-8D35-4CA5-9D51-91A1935FAF5A}"/>
    <dgm:cxn modelId="{751E2955-F0CA-4D3F-93C9-FBD14B3E8FEC}" srcId="{D793E129-5D66-46E5-B53A-828DE5195E56}" destId="{01538A32-20C8-4290-A51B-058A3F279BFE}" srcOrd="0" destOrd="0" parTransId="{82EB753A-BC5C-4271-9E36-E7A4E5660EC9}" sibTransId="{8B872E7A-3A92-4F02-A43F-5E2462C651A2}"/>
    <dgm:cxn modelId="{B87871C4-880A-44FF-8133-48B2EC5065EC}" type="presOf" srcId="{0F04E74A-8459-422E-A1D1-F26A05F49476}" destId="{37D51D09-8FA5-425D-9493-C2DAED1391B3}" srcOrd="0" destOrd="2" presId="urn:microsoft.com/office/officeart/2005/8/layout/chevron2"/>
    <dgm:cxn modelId="{16661072-1FF1-4B15-ACE2-FE6F26470920}" type="presOf" srcId="{82D5F92A-5164-436D-83CE-B3C64FA2D996}" destId="{94F8858E-40CE-4391-9FA7-24F2F13BBE3B}" srcOrd="0" destOrd="1" presId="urn:microsoft.com/office/officeart/2005/8/layout/chevron2"/>
    <dgm:cxn modelId="{8EC6F1C2-5E59-4107-96C7-51E71F2698A8}" srcId="{E681B9D2-F486-4F10-A268-E14FB27C7C87}" destId="{82D5F92A-5164-436D-83CE-B3C64FA2D996}" srcOrd="1" destOrd="0" parTransId="{4E3E0FC7-C28D-4496-82BB-7C4098AB68D6}" sibTransId="{3993158A-F346-468A-B8C0-4AAE1363E024}"/>
    <dgm:cxn modelId="{4B7CFA68-F8B8-413C-8FF7-29FBD43A904D}" type="presOf" srcId="{01538A32-20C8-4290-A51B-058A3F279BFE}" destId="{0ED9D629-B9A0-4132-ACF9-DD404E7E6895}" srcOrd="0" destOrd="0" presId="urn:microsoft.com/office/officeart/2005/8/layout/chevron2"/>
    <dgm:cxn modelId="{0880E4C6-59CA-4A43-83E7-BC212D5949EE}" srcId="{E681B9D2-F486-4F10-A268-E14FB27C7C87}" destId="{1E0C7A77-D593-4354-8044-96D141E30F46}" srcOrd="0" destOrd="0" parTransId="{65700743-EF67-4BB7-A0A9-B68B1D28722F}" sibTransId="{0F3C48A1-1482-48D1-9FCD-761E7E47A69A}"/>
    <dgm:cxn modelId="{0ED47042-77D9-472E-A8E7-7655DAA7E0D9}" type="presOf" srcId="{DE4BA81E-3E67-4B2A-98BA-0C49CE5A9B5A}" destId="{37D51D09-8FA5-425D-9493-C2DAED1391B3}" srcOrd="0" destOrd="3" presId="urn:microsoft.com/office/officeart/2005/8/layout/chevron2"/>
    <dgm:cxn modelId="{0FACE6D4-0A57-49D8-B684-E383C54B5784}" srcId="{288839F4-B014-44C7-81AF-EC3657D81EC1}" destId="{E681B9D2-F486-4F10-A268-E14FB27C7C87}" srcOrd="2" destOrd="0" parTransId="{7578CF55-04F2-4417-8A2C-82D2811631D8}" sibTransId="{276E057A-A6B1-4A14-A02B-2AAEF3804F37}"/>
    <dgm:cxn modelId="{CFA038CA-EACF-4756-BFED-01A304BEAB1C}" srcId="{D793E129-5D66-46E5-B53A-828DE5195E56}" destId="{4E9C547F-C1F4-43C8-AC64-145A809C310C}" srcOrd="2" destOrd="0" parTransId="{99876E88-6BF2-43D0-9688-0104C6214C58}" sibTransId="{8BC63669-0B0A-4088-86EC-7E4C920A1FC8}"/>
    <dgm:cxn modelId="{EBC28C72-129F-49A7-B2A4-E3999A659253}" type="presOf" srcId="{D793E129-5D66-46E5-B53A-828DE5195E56}" destId="{E3D2ACBF-7ED3-4921-B7A3-1742FD745024}" srcOrd="0" destOrd="0" presId="urn:microsoft.com/office/officeart/2005/8/layout/chevron2"/>
    <dgm:cxn modelId="{716713FA-16CF-47D8-909C-36FE9832193F}" type="presOf" srcId="{4E9C547F-C1F4-43C8-AC64-145A809C310C}" destId="{0ED9D629-B9A0-4132-ACF9-DD404E7E6895}" srcOrd="0" destOrd="2" presId="urn:microsoft.com/office/officeart/2005/8/layout/chevron2"/>
    <dgm:cxn modelId="{12E5AEF2-1244-4796-B24D-B412B01E1864}" type="presOf" srcId="{1E0C7A77-D593-4354-8044-96D141E30F46}" destId="{94F8858E-40CE-4391-9FA7-24F2F13BBE3B}" srcOrd="0" destOrd="0" presId="urn:microsoft.com/office/officeart/2005/8/layout/chevron2"/>
    <dgm:cxn modelId="{66FAAEE7-76A1-4C42-BAF2-05002878C836}" type="presOf" srcId="{C557720E-CA74-4397-ACFF-675BECBB144C}" destId="{4D66EF9E-B0C4-40F2-9480-A0A5FC19535C}" srcOrd="0" destOrd="0" presId="urn:microsoft.com/office/officeart/2005/8/layout/chevron2"/>
    <dgm:cxn modelId="{8FCD07EA-F84C-4855-B250-A4370011A6CD}" srcId="{288839F4-B014-44C7-81AF-EC3657D81EC1}" destId="{D793E129-5D66-46E5-B53A-828DE5195E56}" srcOrd="1" destOrd="0" parTransId="{694BA9BA-2C1D-4A2D-9625-A5F091C45D62}" sibTransId="{388E9B1F-6735-4C90-885B-58B33179ADB1}"/>
    <dgm:cxn modelId="{A65ADDBC-9E8A-4AAA-9C32-437C418E3DC1}" srcId="{C557720E-CA74-4397-ACFF-675BECBB144C}" destId="{BF9E356B-E3F8-4F77-B75D-5070AC469EB1}" srcOrd="1" destOrd="0" parTransId="{A006775F-5F0D-481D-87FE-8B75C24AEB21}" sibTransId="{2DCE9556-12E6-42B6-8639-4C5D3D64C4AB}"/>
    <dgm:cxn modelId="{899E46F7-6B31-4578-A9F2-1EADBE842CD7}" srcId="{E681B9D2-F486-4F10-A268-E14FB27C7C87}" destId="{143AF01D-84FA-4DC0-964C-ECB21DD367E6}" srcOrd="2" destOrd="0" parTransId="{20637B68-EBA0-4D6F-8C5F-7B6B8F9D1C2B}" sibTransId="{BBF1284D-5C2F-4EFA-A044-F1B8AA028E69}"/>
    <dgm:cxn modelId="{5B3CE4C8-286D-491D-A427-1984EA234E0F}" srcId="{D793E129-5D66-46E5-B53A-828DE5195E56}" destId="{9325CEFC-541A-42AA-B308-2CC1276966C1}" srcOrd="1" destOrd="0" parTransId="{E7EDD54C-3CAE-4318-AE0B-402A564436CC}" sibTransId="{33D8BBAB-C267-4241-8357-BBDD7D5F85C8}"/>
    <dgm:cxn modelId="{D06A8F5F-9DB8-4296-A060-5FBE225E75DD}" type="presOf" srcId="{237AEAC8-1B5B-492C-8EFF-F11D26D0A26F}" destId="{37D51D09-8FA5-425D-9493-C2DAED1391B3}" srcOrd="0" destOrd="0" presId="urn:microsoft.com/office/officeart/2005/8/layout/chevron2"/>
    <dgm:cxn modelId="{26E7BCAE-FB1F-4E91-829A-CF8FC86812BA}" type="presOf" srcId="{BF9E356B-E3F8-4F77-B75D-5070AC469EB1}" destId="{37D51D09-8FA5-425D-9493-C2DAED1391B3}" srcOrd="0" destOrd="1" presId="urn:microsoft.com/office/officeart/2005/8/layout/chevron2"/>
    <dgm:cxn modelId="{993BD64A-D213-421C-9FC6-2AECAD1B0A54}" type="presOf" srcId="{E681B9D2-F486-4F10-A268-E14FB27C7C87}" destId="{9040EF75-7704-4B6C-8B8B-0F1A0934D55B}" srcOrd="0" destOrd="0" presId="urn:microsoft.com/office/officeart/2005/8/layout/chevron2"/>
    <dgm:cxn modelId="{97C89158-2AA5-4B6D-A3FF-984478CEC556}" srcId="{C557720E-CA74-4397-ACFF-675BECBB144C}" destId="{237AEAC8-1B5B-492C-8EFF-F11D26D0A26F}" srcOrd="0" destOrd="0" parTransId="{0A7E12A4-98DC-452B-ACFF-0D82E76DD99E}" sibTransId="{37BA2759-A29B-4F2F-A441-497DEC7CC368}"/>
    <dgm:cxn modelId="{EBC1BDEA-145F-49A4-A521-95AAE9ADD043}" srcId="{288839F4-B014-44C7-81AF-EC3657D81EC1}" destId="{C557720E-CA74-4397-ACFF-675BECBB144C}" srcOrd="0" destOrd="0" parTransId="{B7B71830-6DF2-49C3-9275-400A14D05F9D}" sibTransId="{A5C937AF-31C9-46EB-B63F-7446A1A3B17B}"/>
    <dgm:cxn modelId="{7F6188BF-D3BD-4AC2-A4D5-BC348FD77203}" type="presParOf" srcId="{079E015C-6066-4BB6-AAB1-E1AA98B91BA5}" destId="{8AE1449F-197B-4B14-AD61-7513A6F30CFA}" srcOrd="0" destOrd="0" presId="urn:microsoft.com/office/officeart/2005/8/layout/chevron2"/>
    <dgm:cxn modelId="{B26F6B0E-DAAE-4247-AFAF-95F6C38E2C22}" type="presParOf" srcId="{8AE1449F-197B-4B14-AD61-7513A6F30CFA}" destId="{4D66EF9E-B0C4-40F2-9480-A0A5FC19535C}" srcOrd="0" destOrd="0" presId="urn:microsoft.com/office/officeart/2005/8/layout/chevron2"/>
    <dgm:cxn modelId="{12A96021-E8A2-45D1-808A-9E662A434BE5}" type="presParOf" srcId="{8AE1449F-197B-4B14-AD61-7513A6F30CFA}" destId="{37D51D09-8FA5-425D-9493-C2DAED1391B3}" srcOrd="1" destOrd="0" presId="urn:microsoft.com/office/officeart/2005/8/layout/chevron2"/>
    <dgm:cxn modelId="{6DC19C3E-EC93-4D73-A260-F6653C646731}" type="presParOf" srcId="{079E015C-6066-4BB6-AAB1-E1AA98B91BA5}" destId="{474F1FD2-8C44-45AB-BDEF-C2A5A20647E4}" srcOrd="1" destOrd="0" presId="urn:microsoft.com/office/officeart/2005/8/layout/chevron2"/>
    <dgm:cxn modelId="{A1B2077A-21AE-4DEB-B407-F1B147E62DBC}" type="presParOf" srcId="{079E015C-6066-4BB6-AAB1-E1AA98B91BA5}" destId="{CAEB8C1C-AB66-4141-A8CE-7CCB599A4D27}" srcOrd="2" destOrd="0" presId="urn:microsoft.com/office/officeart/2005/8/layout/chevron2"/>
    <dgm:cxn modelId="{257A23ED-74E0-4B5A-919B-0FAF4AE9459E}" type="presParOf" srcId="{CAEB8C1C-AB66-4141-A8CE-7CCB599A4D27}" destId="{E3D2ACBF-7ED3-4921-B7A3-1742FD745024}" srcOrd="0" destOrd="0" presId="urn:microsoft.com/office/officeart/2005/8/layout/chevron2"/>
    <dgm:cxn modelId="{777FC4B7-9F8B-449C-9A19-10C35935CB6D}" type="presParOf" srcId="{CAEB8C1C-AB66-4141-A8CE-7CCB599A4D27}" destId="{0ED9D629-B9A0-4132-ACF9-DD404E7E6895}" srcOrd="1" destOrd="0" presId="urn:microsoft.com/office/officeart/2005/8/layout/chevron2"/>
    <dgm:cxn modelId="{66666BA6-17D9-40C1-ACEC-AEB0D59E80B4}" type="presParOf" srcId="{079E015C-6066-4BB6-AAB1-E1AA98B91BA5}" destId="{459F5746-7E18-41EF-8F97-8F1A5E3B2353}" srcOrd="3" destOrd="0" presId="urn:microsoft.com/office/officeart/2005/8/layout/chevron2"/>
    <dgm:cxn modelId="{446F8100-72DE-4403-A02D-7557118B0FBA}" type="presParOf" srcId="{079E015C-6066-4BB6-AAB1-E1AA98B91BA5}" destId="{28314382-E9A1-47AD-B9CD-9EFB254BBE1D}" srcOrd="4" destOrd="0" presId="urn:microsoft.com/office/officeart/2005/8/layout/chevron2"/>
    <dgm:cxn modelId="{CBA98AA8-A479-4BD7-AD85-F7F59A4FDD0E}" type="presParOf" srcId="{28314382-E9A1-47AD-B9CD-9EFB254BBE1D}" destId="{9040EF75-7704-4B6C-8B8B-0F1A0934D55B}" srcOrd="0" destOrd="0" presId="urn:microsoft.com/office/officeart/2005/8/layout/chevron2"/>
    <dgm:cxn modelId="{0232A916-BC3A-4B1A-BA4C-7CBF10C84544}" type="presParOf" srcId="{28314382-E9A1-47AD-B9CD-9EFB254BBE1D}" destId="{94F8858E-40CE-4391-9FA7-24F2F13BBE3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EC45C-9729-479B-8A12-2C4A3A7DF3B7}">
      <dsp:nvSpPr>
        <dsp:cNvPr id="0" name=""/>
        <dsp:cNvSpPr/>
      </dsp:nvSpPr>
      <dsp:spPr>
        <a:xfrm>
          <a:off x="2966719" y="2897283"/>
          <a:ext cx="2194560" cy="21945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err="1" smtClean="0"/>
            <a:t>Interoperability</a:t>
          </a:r>
          <a:r>
            <a:rPr lang="fr-FR" sz="1900" kern="1200" dirty="0" smtClean="0"/>
            <a:t> of </a:t>
          </a:r>
          <a:r>
            <a:rPr lang="fr-FR" sz="1900" kern="1200" dirty="0" err="1" smtClean="0"/>
            <a:t>heterogeneous</a:t>
          </a:r>
          <a:r>
            <a:rPr lang="fr-FR" sz="1900" kern="1200" dirty="0" smtClean="0"/>
            <a:t> data sets</a:t>
          </a:r>
          <a:endParaRPr lang="fr-FR" sz="1900" kern="1200" dirty="0"/>
        </a:p>
      </dsp:txBody>
      <dsp:txXfrm>
        <a:off x="3288105" y="3218669"/>
        <a:ext cx="1551788" cy="1551788"/>
      </dsp:txXfrm>
    </dsp:sp>
    <dsp:sp modelId="{601A4A60-F5B5-4C17-BD49-6EA7DE456261}">
      <dsp:nvSpPr>
        <dsp:cNvPr id="0" name=""/>
        <dsp:cNvSpPr/>
      </dsp:nvSpPr>
      <dsp:spPr>
        <a:xfrm rot="11700000">
          <a:off x="1011106" y="3120762"/>
          <a:ext cx="191785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2A6D3-F871-49A7-86F8-A4BC17C687E3}">
      <dsp:nvSpPr>
        <dsp:cNvPr id="0" name=""/>
        <dsp:cNvSpPr/>
      </dsp:nvSpPr>
      <dsp:spPr>
        <a:xfrm>
          <a:off x="1365" y="2351365"/>
          <a:ext cx="2084832" cy="16678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500" kern="1200" dirty="0"/>
        </a:p>
      </dsp:txBody>
      <dsp:txXfrm>
        <a:off x="50215" y="2400215"/>
        <a:ext cx="1987132" cy="1570165"/>
      </dsp:txXfrm>
    </dsp:sp>
    <dsp:sp modelId="{1ABC99E9-FD32-4558-B986-1151BF74697B}">
      <dsp:nvSpPr>
        <dsp:cNvPr id="0" name=""/>
        <dsp:cNvSpPr/>
      </dsp:nvSpPr>
      <dsp:spPr>
        <a:xfrm rot="14700000">
          <a:off x="2188905" y="1717116"/>
          <a:ext cx="191785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EA73-EF6A-4E06-995F-1D4C7B71BFB2}">
      <dsp:nvSpPr>
        <dsp:cNvPr id="0" name=""/>
        <dsp:cNvSpPr/>
      </dsp:nvSpPr>
      <dsp:spPr>
        <a:xfrm>
          <a:off x="1700157" y="326823"/>
          <a:ext cx="2084832" cy="16678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500" kern="1200" dirty="0" smtClean="0"/>
            <a:t> </a:t>
          </a:r>
          <a:endParaRPr lang="fr-FR" sz="6500" kern="1200" dirty="0"/>
        </a:p>
      </dsp:txBody>
      <dsp:txXfrm>
        <a:off x="1749007" y="375673"/>
        <a:ext cx="1987132" cy="1570165"/>
      </dsp:txXfrm>
    </dsp:sp>
    <dsp:sp modelId="{D4756C41-EF7C-45DC-8D23-4A3B20C92B0C}">
      <dsp:nvSpPr>
        <dsp:cNvPr id="0" name=""/>
        <dsp:cNvSpPr/>
      </dsp:nvSpPr>
      <dsp:spPr>
        <a:xfrm rot="17700000">
          <a:off x="4021235" y="1717116"/>
          <a:ext cx="191785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E2186-D788-4D05-A468-E5A12992BE47}">
      <dsp:nvSpPr>
        <dsp:cNvPr id="0" name=""/>
        <dsp:cNvSpPr/>
      </dsp:nvSpPr>
      <dsp:spPr>
        <a:xfrm>
          <a:off x="4343010" y="326823"/>
          <a:ext cx="2084832" cy="16678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500" kern="1200" dirty="0"/>
        </a:p>
      </dsp:txBody>
      <dsp:txXfrm>
        <a:off x="4391860" y="375673"/>
        <a:ext cx="1987132" cy="1570165"/>
      </dsp:txXfrm>
    </dsp:sp>
    <dsp:sp modelId="{82016E5C-9CB3-4AF5-B840-7B638DD5A84C}">
      <dsp:nvSpPr>
        <dsp:cNvPr id="0" name=""/>
        <dsp:cNvSpPr/>
      </dsp:nvSpPr>
      <dsp:spPr>
        <a:xfrm rot="20700000">
          <a:off x="5199034" y="3120762"/>
          <a:ext cx="1917859" cy="625449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936A3-8EA6-43AB-9E9F-52245B6CA286}">
      <dsp:nvSpPr>
        <dsp:cNvPr id="0" name=""/>
        <dsp:cNvSpPr/>
      </dsp:nvSpPr>
      <dsp:spPr>
        <a:xfrm>
          <a:off x="6041802" y="2351365"/>
          <a:ext cx="2084832" cy="166786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6500" kern="1200" dirty="0"/>
        </a:p>
      </dsp:txBody>
      <dsp:txXfrm>
        <a:off x="6090652" y="2400215"/>
        <a:ext cx="1987132" cy="1570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6EF9E-B0C4-40F2-9480-A0A5FC19535C}">
      <dsp:nvSpPr>
        <dsp:cNvPr id="0" name=""/>
        <dsp:cNvSpPr/>
      </dsp:nvSpPr>
      <dsp:spPr>
        <a:xfrm rot="5400000">
          <a:off x="-289718" y="528752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smtClean="0"/>
            <a:t>Data acquisition</a:t>
          </a:r>
          <a:endParaRPr lang="fr-FR" sz="1900" kern="1200"/>
        </a:p>
      </dsp:txBody>
      <dsp:txXfrm rot="-5400000">
        <a:off x="1" y="915043"/>
        <a:ext cx="1352020" cy="579438"/>
      </dsp:txXfrm>
    </dsp:sp>
    <dsp:sp modelId="{37D51D09-8FA5-425D-9493-C2DAED1391B3}">
      <dsp:nvSpPr>
        <dsp:cNvPr id="0" name=""/>
        <dsp:cNvSpPr/>
      </dsp:nvSpPr>
      <dsp:spPr>
        <a:xfrm rot="5400000">
          <a:off x="4112286" y="-2521255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/>
            <a:t>Raw </a:t>
          </a:r>
          <a:r>
            <a:rPr lang="en-GB" sz="1700" kern="1200" noProof="0" dirty="0" smtClean="0"/>
            <a:t>measures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 smtClean="0"/>
            <a:t>Traceability &amp; </a:t>
          </a:r>
          <a:r>
            <a:rPr lang="en-US" sz="1700" kern="1200" dirty="0" smtClean="0"/>
            <a:t>Reproducibility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/>
            <a:t>Data </a:t>
          </a:r>
          <a:r>
            <a:rPr lang="en-GB" sz="1700" kern="1200" noProof="0" dirty="0" smtClean="0"/>
            <a:t>cleaning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/>
            <a:t>Platform IS (</a:t>
          </a:r>
          <a:r>
            <a:rPr lang="en-GB" sz="1700" kern="1200" noProof="0" dirty="0" smtClean="0"/>
            <a:t>Emphasis, PHIS…)</a:t>
          </a:r>
          <a:endParaRPr lang="en-GB" sz="1700" kern="1200" noProof="0" dirty="0"/>
        </a:p>
      </dsp:txBody>
      <dsp:txXfrm rot="-5400000">
        <a:off x="1352020" y="300297"/>
        <a:ext cx="6714693" cy="1132875"/>
      </dsp:txXfrm>
    </dsp:sp>
    <dsp:sp modelId="{E3D2ACBF-7ED3-4921-B7A3-1742FD745024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Data computation</a:t>
          </a:r>
        </a:p>
      </dsp:txBody>
      <dsp:txXfrm rot="-5400000">
        <a:off x="1" y="2419614"/>
        <a:ext cx="1352020" cy="579438"/>
      </dsp:txXfrm>
    </dsp:sp>
    <dsp:sp modelId="{0ED9D629-B9A0-4132-ACF9-DD404E7E6895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 smtClean="0"/>
            <a:t>A new </a:t>
          </a:r>
          <a:r>
            <a:rPr lang="en-GB" sz="1700" kern="1200" noProof="0" dirty="0"/>
            <a:t>computation for each scientific </a:t>
          </a:r>
          <a:r>
            <a:rPr lang="en-GB" sz="1700" kern="1200" noProof="0" dirty="0" smtClean="0"/>
            <a:t>question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 smtClean="0"/>
            <a:t>Analysis documentation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/>
            <a:t>One raw dataset </a:t>
          </a:r>
          <a:r>
            <a:rPr lang="en-GB" sz="1700" kern="1200" noProof="0" dirty="0" smtClean="0"/>
            <a:t>=&gt;</a:t>
          </a:r>
          <a:r>
            <a:rPr lang="en-GB" sz="1700" kern="1200" noProof="0" dirty="0" smtClean="0">
              <a:sym typeface="Wingdings" pitchFamily="2" charset="2"/>
            </a:rPr>
            <a:t> </a:t>
          </a:r>
          <a:r>
            <a:rPr lang="en-GB" sz="1700" kern="1200" noProof="0" dirty="0">
              <a:sym typeface="Wingdings" pitchFamily="2" charset="2"/>
            </a:rPr>
            <a:t>many computed datasets</a:t>
          </a:r>
          <a:endParaRPr lang="en-GB" sz="1700" kern="1200" noProof="0" dirty="0"/>
        </a:p>
      </dsp:txBody>
      <dsp:txXfrm rot="-5400000">
        <a:off x="1352020" y="1804891"/>
        <a:ext cx="6714693" cy="1132875"/>
      </dsp:txXfrm>
    </dsp:sp>
    <dsp:sp modelId="{9040EF75-7704-4B6C-8B8B-0F1A0934D55B}">
      <dsp:nvSpPr>
        <dsp:cNvPr id="0" name=""/>
        <dsp:cNvSpPr/>
      </dsp:nvSpPr>
      <dsp:spPr>
        <a:xfrm rot="5400000">
          <a:off x="-289718" y="3537893"/>
          <a:ext cx="1931458" cy="135202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Data publication</a:t>
          </a:r>
        </a:p>
      </dsp:txBody>
      <dsp:txXfrm rot="-5400000">
        <a:off x="1" y="3924184"/>
        <a:ext cx="1352020" cy="579438"/>
      </dsp:txXfrm>
    </dsp:sp>
    <dsp:sp modelId="{94F8858E-40CE-4391-9FA7-24F2F13BBE3B}">
      <dsp:nvSpPr>
        <dsp:cNvPr id="0" name=""/>
        <dsp:cNvSpPr/>
      </dsp:nvSpPr>
      <dsp:spPr>
        <a:xfrm rot="5400000">
          <a:off x="4112286" y="487932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noProof="0" dirty="0" smtClean="0"/>
            <a:t>A publication </a:t>
          </a:r>
          <a:r>
            <a:rPr lang="en-GB" sz="1700" kern="1200" noProof="0" dirty="0"/>
            <a:t>by </a:t>
          </a:r>
          <a:r>
            <a:rPr lang="en-GB" sz="1700" kern="1200" noProof="0" dirty="0" smtClean="0"/>
            <a:t>dataset</a:t>
          </a:r>
          <a:endParaRPr lang="en-GB" sz="1700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b="1" u="none" kern="1200" noProof="0" dirty="0"/>
            <a:t>Platform </a:t>
          </a:r>
          <a:r>
            <a:rPr lang="en-GB" sz="1700" b="1" u="none" kern="1200" noProof="0" dirty="0" smtClean="0"/>
            <a:t>IS: </a:t>
          </a:r>
          <a:r>
            <a:rPr lang="en-GB" sz="1700" kern="1200" noProof="0" dirty="0" smtClean="0"/>
            <a:t>Raw data</a:t>
          </a:r>
          <a:endParaRPr lang="en-GB" sz="1700" b="1" u="none" kern="1200" noProof="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b="1" u="none" kern="1200" noProof="0" dirty="0" smtClean="0"/>
            <a:t>FAIR Repositories: </a:t>
          </a:r>
          <a:r>
            <a:rPr lang="en-GB" sz="1700" kern="1200" noProof="0" dirty="0" smtClean="0"/>
            <a:t>Computed data</a:t>
          </a:r>
          <a:endParaRPr lang="en-GB" sz="1700" b="1" u="none" kern="1200" noProof="0" dirty="0"/>
        </a:p>
      </dsp:txBody>
      <dsp:txXfrm rot="-5400000">
        <a:off x="1352020" y="3309484"/>
        <a:ext cx="6714693" cy="1132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75D86-371E-4C93-A2BF-2DB4E22DE2FB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7B5D-0D66-4940-A810-5D8F290761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00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fr" sz="1200" kern="12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fr" sz="1200" kern="120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27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755967" y="5145428"/>
            <a:ext cx="6047739" cy="4209896"/>
          </a:xfrm>
          <a:prstGeom prst="rect">
            <a:avLst/>
          </a:prstGeom>
        </p:spPr>
        <p:txBody>
          <a:bodyPr lIns="102825" tIns="102825" rIns="102825" bIns="1028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for intro ?</a:t>
            </a: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50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>
            <a:alphaModFix amt="9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46195" y="1196753"/>
            <a:ext cx="9499612" cy="1470025"/>
          </a:xfr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2708920"/>
            <a:ext cx="8534400" cy="1752600"/>
          </a:xfrm>
        </p:spPr>
        <p:txBody>
          <a:bodyPr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fr-FR" sz="25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 charset="-128"/>
                <a:cs typeface="ＭＳ Ｐゴシック" charset="-128"/>
                <a:sym typeface="Symbol" charset="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0" y="6133611"/>
            <a:ext cx="12192000" cy="737601"/>
            <a:chOff x="0" y="6133611"/>
            <a:chExt cx="12192000" cy="73760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178516"/>
              <a:ext cx="12192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13007"/>
              <a:ext cx="1080000" cy="44722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0" y="6133611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pic>
          <p:nvPicPr>
            <p:cNvPr id="14" name="Imag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389873"/>
              <a:ext cx="648072" cy="312534"/>
            </a:xfrm>
            <a:prstGeom prst="rect">
              <a:avLst/>
            </a:prstGeom>
            <a:solidFill>
              <a:srgbClr val="6F9D20"/>
            </a:solidFill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304" y="6247060"/>
            <a:ext cx="798685" cy="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17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06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6" y="3429000"/>
            <a:ext cx="10561173" cy="2592288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2433083"/>
            <a:ext cx="10058400" cy="22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55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/>
            </a:lvl1pPr>
            <a:lvl2pPr marL="557213" indent="-214313">
              <a:buFont typeface="Arial" panose="020B0604020202020204" pitchFamily="34" charset="0"/>
              <a:buChar char="•"/>
              <a:defRPr lang="fr-FR" sz="2000" b="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857250" indent="-171450">
              <a:buFont typeface="Wingdings 3" panose="05040102010807070707" pitchFamily="18" charset="2"/>
              <a:buChar char=""/>
              <a:defRPr lang="fr-FR" sz="1600" b="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>
              <a:defRPr lang="fr-FR" sz="14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29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28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281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1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006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525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66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255575" y="0"/>
            <a:ext cx="7968885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5361" y="1124747"/>
            <a:ext cx="11617291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marL="557213" lvl="1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45000"/>
              <a:buFont typeface="Wingdings" pitchFamily="2" charset="2"/>
              <a:buChar char="u"/>
            </a:pPr>
            <a:r>
              <a:rPr lang="fr-FR" dirty="0" smtClean="0"/>
              <a:t>Deuxième niveau</a:t>
            </a:r>
          </a:p>
          <a:p>
            <a:pPr marL="857250" lvl="2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50000"/>
              <a:buFont typeface="Wingdings" pitchFamily="2" charset="2"/>
              <a:buChar char="n"/>
            </a:pPr>
            <a:r>
              <a:rPr lang="fr-FR" dirty="0" smtClean="0"/>
              <a:t>Troisième niveau</a:t>
            </a:r>
          </a:p>
          <a:p>
            <a:pPr marL="1171575" lvl="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80000"/>
              <a:buFont typeface="Wingdings" pitchFamily="2" charset="2"/>
              <a:buChar char="«"/>
            </a:pPr>
            <a:r>
              <a:rPr lang="fr-FR" dirty="0" smtClean="0"/>
              <a:t>Quatrième niveau</a:t>
            </a:r>
          </a:p>
          <a:p>
            <a:pPr marL="1485900" lvl="4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Char char="•"/>
            </a:pPr>
            <a:r>
              <a:rPr lang="fr-FR" dirty="0" smtClean="0"/>
              <a:t>Cinquième niveau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0" y="6133611"/>
            <a:ext cx="12192000" cy="737601"/>
            <a:chOff x="0" y="6133611"/>
            <a:chExt cx="12192000" cy="737601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6178516"/>
              <a:ext cx="12192000" cy="692696"/>
            </a:xfrm>
            <a:prstGeom prst="rect">
              <a:avLst/>
            </a:prstGeom>
            <a:solidFill>
              <a:srgbClr val="6F9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20" name="ZoneTexte 19"/>
            <p:cNvSpPr txBox="1"/>
            <p:nvPr userDrawn="1"/>
          </p:nvSpPr>
          <p:spPr>
            <a:xfrm>
              <a:off x="1422031" y="6392268"/>
              <a:ext cx="413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baseline="0" dirty="0" err="1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Anne-Françoise</a:t>
              </a:r>
              <a:r>
                <a:rPr lang="fr-FR" sz="800" b="1" baseline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Adam-Blondon &amp; Célia Michotey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b="1" kern="1200" dirty="0" smtClean="0">
                  <a:solidFill>
                    <a:srgbClr val="FFC000"/>
                  </a:solidFill>
                  <a:latin typeface="Arial" pitchFamily="34" charset="0"/>
                  <a:ea typeface="+mn-ea"/>
                  <a:cs typeface="Arial" pitchFamily="34" charset="0"/>
                </a:rPr>
                <a:t>Workshop on phenotyping standards - Overview</a:t>
              </a:r>
              <a:endParaRPr lang="fr-FR" sz="8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1" name="Image 20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6313007"/>
              <a:ext cx="1080000" cy="44722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0" y="6133611"/>
              <a:ext cx="1403648" cy="45719"/>
            </a:xfrm>
            <a:prstGeom prst="rect">
              <a:avLst/>
            </a:prstGeom>
            <a:solidFill>
              <a:srgbClr val="C5D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53857" y="6492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12F14-8B3C-4EAB-983F-40311AB14254}" type="slidenum">
              <a:rPr lang="fr-FR" smtClean="0"/>
              <a:t>‹N°›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409"/>
            <a:ext cx="1146635" cy="8083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786" y="55989"/>
            <a:ext cx="1162408" cy="8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800" rtl="0" eaLnBrk="1" latinLnBrk="0" hangingPunct="1">
        <a:spcBef>
          <a:spcPct val="0"/>
        </a:spcBef>
        <a:buNone/>
        <a:defRPr lang="fr-FR" sz="3200" b="1" kern="1200" dirty="0" smtClean="0">
          <a:solidFill>
            <a:srgbClr val="3366FF"/>
          </a:solidFill>
          <a:latin typeface="+mj-lt"/>
          <a:ea typeface="ＭＳ Ｐゴシック" charset="-128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lang="fr-FR" sz="240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fr-FR" sz="2000" b="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fr-FR" sz="1600" b="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fr-FR" sz="1400" b="1" kern="1200" dirty="0" smtClean="0">
          <a:solidFill>
            <a:schemeClr val="bg1">
              <a:lumMod val="50000"/>
            </a:schemeClr>
          </a:solidFill>
          <a:latin typeface="+mn-lt"/>
          <a:ea typeface="ＭＳ Ｐゴシック" charset="-128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fr-FR" sz="1400" b="1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ＭＳ Ｐゴシック" charset="-128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fao.org/" TargetMode="External"/><Relationship Id="rId18" Type="http://schemas.openxmlformats.org/officeDocument/2006/relationships/image" Target="../media/image47.png"/><Relationship Id="rId3" Type="http://schemas.openxmlformats.org/officeDocument/2006/relationships/image" Target="../media/image34.jpg"/><Relationship Id="rId21" Type="http://schemas.openxmlformats.org/officeDocument/2006/relationships/image" Target="../media/image50.png"/><Relationship Id="rId7" Type="http://schemas.openxmlformats.org/officeDocument/2006/relationships/image" Target="../media/image38.png"/><Relationship Id="rId12" Type="http://schemas.openxmlformats.org/officeDocument/2006/relationships/image" Target="../media/image43.tiff"/><Relationship Id="rId17" Type="http://schemas.openxmlformats.org/officeDocument/2006/relationships/image" Target="../media/image46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hyperlink" Target="http://www.bioversityinternational.org/" TargetMode="External"/><Relationship Id="rId10" Type="http://schemas.openxmlformats.org/officeDocument/2006/relationships/image" Target="../media/image41.png"/><Relationship Id="rId19" Type="http://schemas.openxmlformats.org/officeDocument/2006/relationships/image" Target="../media/image48.tiff"/><Relationship Id="rId4" Type="http://schemas.openxmlformats.org/officeDocument/2006/relationships/image" Target="../media/image35.png"/><Relationship Id="rId9" Type="http://schemas.openxmlformats.org/officeDocument/2006/relationships/image" Target="../media/image40.tiff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2.jpg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56.jpeg"/><Relationship Id="rId5" Type="http://schemas.openxmlformats.org/officeDocument/2006/relationships/image" Target="../media/image34.jp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image" Target="../media/image54.jpe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ntphenology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 on phenotyping </a:t>
            </a:r>
            <a:r>
              <a:rPr lang="en-US" dirty="0" smtClean="0"/>
              <a:t>standards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General Overview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1828800" y="2875178"/>
            <a:ext cx="8534400" cy="1752600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Anne-Françoise</a:t>
            </a:r>
            <a:r>
              <a:rPr lang="fr-FR" dirty="0" smtClean="0"/>
              <a:t> Adam-Blondon</a:t>
            </a:r>
          </a:p>
          <a:p>
            <a:r>
              <a:rPr lang="fr-FR" dirty="0" smtClean="0"/>
              <a:t> &amp; Célia Michotey</a:t>
            </a:r>
          </a:p>
          <a:p>
            <a:endParaRPr lang="fr-FR" dirty="0" smtClean="0"/>
          </a:p>
          <a:p>
            <a:r>
              <a:rPr lang="en-US" dirty="0" smtClean="0"/>
              <a:t>29-30 April - Lund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6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data, FAIR data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12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304D11-129C-BF4E-9975-3DC09F67B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978930" y="677068"/>
            <a:ext cx="8238245" cy="3258699"/>
            <a:chOff x="1978930" y="677068"/>
            <a:chExt cx="8238245" cy="3258699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930" y="677068"/>
              <a:ext cx="8238245" cy="322255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231922" y="865240"/>
              <a:ext cx="2106373" cy="448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83726" y="3357910"/>
              <a:ext cx="1263890" cy="448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81322" y="3249613"/>
              <a:ext cx="1263890" cy="448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55687" y="3304027"/>
              <a:ext cx="1263890" cy="448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34174" y="3487710"/>
              <a:ext cx="1263890" cy="448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7391" r="7176"/>
          <a:stretch/>
        </p:blipFill>
        <p:spPr>
          <a:xfrm>
            <a:off x="8444027" y="3614745"/>
            <a:ext cx="1248698" cy="1385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6494" r="6475"/>
          <a:stretch/>
        </p:blipFill>
        <p:spPr>
          <a:xfrm>
            <a:off x="6680712" y="3608041"/>
            <a:ext cx="1238865" cy="1398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7208" r="5351"/>
          <a:stretch/>
        </p:blipFill>
        <p:spPr>
          <a:xfrm>
            <a:off x="4820818" y="3600861"/>
            <a:ext cx="1248696" cy="1387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8213" r="7309"/>
          <a:stretch/>
        </p:blipFill>
        <p:spPr>
          <a:xfrm>
            <a:off x="2508751" y="3608388"/>
            <a:ext cx="1238865" cy="1372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698098" y="5850580"/>
            <a:ext cx="108056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Helvetica" charset="0"/>
              </a:rPr>
              <a:t>Wilkinson </a:t>
            </a:r>
            <a:r>
              <a:rPr lang="fr-FR" sz="1600" dirty="0">
                <a:latin typeface="Helvetica" charset="0"/>
              </a:rPr>
              <a:t>et al</a:t>
            </a:r>
            <a:r>
              <a:rPr lang="fr-FR" sz="1600" dirty="0" smtClean="0">
                <a:latin typeface="Helvetica" charset="0"/>
              </a:rPr>
              <a:t>., The </a:t>
            </a:r>
            <a:r>
              <a:rPr lang="fr-FR" sz="1600" dirty="0">
                <a:latin typeface="Helvetica" charset="0"/>
              </a:rPr>
              <a:t>FAIR </a:t>
            </a:r>
            <a:r>
              <a:rPr lang="fr-FR" sz="1600" dirty="0" err="1">
                <a:latin typeface="Helvetica" charset="0"/>
              </a:rPr>
              <a:t>Guiding</a:t>
            </a:r>
            <a:r>
              <a:rPr lang="fr-FR" sz="1600" dirty="0">
                <a:latin typeface="Helvetica" charset="0"/>
              </a:rPr>
              <a:t> </a:t>
            </a:r>
            <a:r>
              <a:rPr lang="fr-FR" sz="1600" dirty="0" err="1">
                <a:latin typeface="Helvetica" charset="0"/>
              </a:rPr>
              <a:t>Principles</a:t>
            </a:r>
            <a:r>
              <a:rPr lang="fr-FR" sz="1600" dirty="0">
                <a:latin typeface="Helvetica" charset="0"/>
              </a:rPr>
              <a:t> for </a:t>
            </a:r>
            <a:r>
              <a:rPr lang="fr-FR" sz="1600" dirty="0" err="1">
                <a:latin typeface="Helvetica" charset="0"/>
              </a:rPr>
              <a:t>scientific</a:t>
            </a:r>
            <a:r>
              <a:rPr lang="fr-FR" sz="1600" dirty="0">
                <a:latin typeface="Helvetica" charset="0"/>
              </a:rPr>
              <a:t> data management and </a:t>
            </a:r>
            <a:r>
              <a:rPr lang="fr-FR" sz="1600" dirty="0" err="1">
                <a:latin typeface="Helvetica" charset="0"/>
              </a:rPr>
              <a:t>stewardship</a:t>
            </a:r>
            <a:r>
              <a:rPr lang="fr-FR" sz="1600" dirty="0">
                <a:latin typeface="Helvetica" charset="0"/>
              </a:rPr>
              <a:t>. </a:t>
            </a:r>
            <a:r>
              <a:rPr lang="fr-FR" sz="1600" i="1" dirty="0">
                <a:latin typeface="Helvetica" charset="0"/>
              </a:rPr>
              <a:t>Scientific Data </a:t>
            </a:r>
            <a:r>
              <a:rPr lang="fr-FR" sz="1600" i="1" dirty="0" smtClean="0">
                <a:latin typeface="Helvetica" charset="0"/>
              </a:rPr>
              <a:t>3 (2016)</a:t>
            </a:r>
            <a:endParaRPr lang="fr-FR" sz="1600" i="1" dirty="0">
              <a:latin typeface="Helvetica" charset="0"/>
            </a:endParaRPr>
          </a:p>
        </p:txBody>
      </p: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2255575" y="0"/>
            <a:ext cx="7968885" cy="90872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FAIR Data </a:t>
            </a:r>
            <a:r>
              <a:rPr lang="fr-FR" dirty="0" err="1">
                <a:solidFill>
                  <a:srgbClr val="0070C0"/>
                </a:solidFill>
              </a:rPr>
              <a:t>Principles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kern="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* Open Data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12</a:t>
            </a:fld>
            <a:endParaRPr lang="fr-FR"/>
          </a:p>
        </p:txBody>
      </p:sp>
      <p:sp>
        <p:nvSpPr>
          <p:cNvPr id="4" name="Espace réservé du contenu 26"/>
          <p:cNvSpPr txBox="1">
            <a:spLocks/>
          </p:cNvSpPr>
          <p:nvPr/>
        </p:nvSpPr>
        <p:spPr bwMode="auto">
          <a:xfrm>
            <a:off x="8618774" y="4665482"/>
            <a:ext cx="3419872" cy="4334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 algn="r">
              <a:spcBef>
                <a:spcPct val="20000"/>
              </a:spcBef>
              <a:buSzPct val="75000"/>
              <a:defRPr/>
            </a:pPr>
            <a:r>
              <a:rPr lang="fr-FR" sz="1400" kern="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Courtesy</a:t>
            </a:r>
            <a:r>
              <a:rPr lang="fr-FR" sz="1400" kern="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of Daniel </a:t>
            </a:r>
            <a:r>
              <a:rPr lang="fr-FR" sz="1400" kern="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Jacob</a:t>
            </a:r>
            <a:endParaRPr lang="fr-FR" sz="1400" kern="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233110" y="866802"/>
            <a:ext cx="8801980" cy="3957704"/>
            <a:chOff x="889463" y="1651771"/>
            <a:chExt cx="8801980" cy="395770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531" y="1964451"/>
              <a:ext cx="6421286" cy="36450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889463" y="3913862"/>
              <a:ext cx="367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Data on the </a:t>
              </a:r>
              <a:r>
                <a:rPr lang="fr-FR" dirty="0" smtClean="0">
                  <a:latin typeface="Verdana" panose="020B0604030504040204" pitchFamily="34" charset="0"/>
                  <a:ea typeface="Verdana" panose="020B0604030504040204" pitchFamily="34" charset="0"/>
                </a:rPr>
                <a:t>web, open 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licence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108958" y="3349230"/>
              <a:ext cx="277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in a </a:t>
              </a:r>
              <a:r>
                <a:rPr lang="fr-FR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structured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247803" y="2784598"/>
              <a:ext cx="28422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non-</a:t>
              </a:r>
              <a:r>
                <a:rPr lang="fr-FR" dirty="0" err="1">
                  <a:latin typeface="Verdana" panose="020B0604030504040204" pitchFamily="34" charset="0"/>
                  <a:ea typeface="Verdana" panose="020B0604030504040204" pitchFamily="34" charset="0"/>
                </a:rPr>
                <a:t>proprietary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format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7027147" y="1651771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Verdana" panose="020B0604030504040204" pitchFamily="34" charset="0"/>
                  <a:ea typeface="Verdana" panose="020B0604030504040204" pitchFamily="34" charset="0"/>
                </a:rPr>
                <a:t>related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to </a:t>
              </a:r>
              <a:r>
                <a:rPr lang="fr-FR" dirty="0" err="1">
                  <a:latin typeface="Verdana" panose="020B0604030504040204" pitchFamily="34" charset="0"/>
                  <a:ea typeface="Verdana" panose="020B0604030504040204" pitchFamily="34" charset="0"/>
                </a:rPr>
                <a:t>other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data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235635" y="2211653"/>
              <a:ext cx="217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Verdana" panose="020B0604030504040204" pitchFamily="34" charset="0"/>
                  <a:ea typeface="Verdana" panose="020B0604030504040204" pitchFamily="34" charset="0"/>
                </a:rPr>
                <a:t>identified</a:t>
              </a:r>
              <a:r>
                <a:rPr lang="fr-FR" dirty="0">
                  <a:latin typeface="Verdana" panose="020B0604030504040204" pitchFamily="34" charset="0"/>
                  <a:ea typeface="Verdana" panose="020B0604030504040204" pitchFamily="34" charset="0"/>
                </a:rPr>
                <a:t> by URI</a:t>
              </a:r>
            </a:p>
          </p:txBody>
        </p:sp>
        <p:sp>
          <p:nvSpPr>
            <p:cNvPr id="12" name="Rectangle à coins arrondis 11"/>
            <p:cNvSpPr/>
            <p:nvPr/>
          </p:nvSpPr>
          <p:spPr bwMode="auto">
            <a:xfrm>
              <a:off x="6096000" y="3628502"/>
              <a:ext cx="720080" cy="79673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fr-FR" sz="1400">
                <a:solidFill>
                  <a:srgbClr val="808080"/>
                </a:solidFill>
                <a:latin typeface="Arial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552962" y="5137104"/>
              <a:ext cx="181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Biologists</a:t>
              </a:r>
              <a:endParaRPr lang="fr-FR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160380" y="3794269"/>
              <a:ext cx="2482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Bioinformaticians</a:t>
              </a:r>
              <a:endParaRPr lang="fr-FR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2287795" y="4983530"/>
            <a:ext cx="792106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Progressing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FAIR and Open Data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multidisciplinary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Biologists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Bioinformaticians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pecialists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of ontologies/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6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709" y="583"/>
            <a:ext cx="4516853" cy="908720"/>
          </a:xfrm>
        </p:spPr>
        <p:txBody>
          <a:bodyPr/>
          <a:lstStyle/>
          <a:p>
            <a:r>
              <a:rPr lang="fr-FR" sz="2400" dirty="0" smtClean="0">
                <a:solidFill>
                  <a:srgbClr val="0070C0"/>
                </a:solidFill>
              </a:rPr>
              <a:t>Challenges for </a:t>
            </a:r>
            <a:r>
              <a:rPr lang="fr-FR" sz="2400" dirty="0" err="1" smtClean="0">
                <a:solidFill>
                  <a:srgbClr val="0070C0"/>
                </a:solidFill>
              </a:rPr>
              <a:t>phenomics</a:t>
            </a:r>
            <a:r>
              <a:rPr lang="fr-FR" sz="2400" dirty="0" smtClean="0">
                <a:solidFill>
                  <a:srgbClr val="0070C0"/>
                </a:solidFill>
              </a:rPr>
              <a:t> data</a:t>
            </a:r>
            <a:endParaRPr lang="fr-FR" sz="2400" dirty="0">
              <a:solidFill>
                <a:srgbClr val="0070C0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304364" y="908721"/>
            <a:ext cx="3735594" cy="521744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Findable </a:t>
            </a:r>
          </a:p>
          <a:p>
            <a:pPr lvl="1"/>
            <a:r>
              <a:rPr lang="en-GB" dirty="0" smtClean="0"/>
              <a:t>Persistent identifier (ex: DOI)</a:t>
            </a:r>
          </a:p>
          <a:p>
            <a:pPr lvl="1"/>
            <a:r>
              <a:rPr lang="en-GB" dirty="0" smtClean="0"/>
              <a:t>Rich Indexed Metadata</a:t>
            </a:r>
          </a:p>
          <a:p>
            <a:pPr lvl="1"/>
            <a:r>
              <a:rPr lang="en-GB" dirty="0" smtClean="0"/>
              <a:t>Data portal</a:t>
            </a:r>
          </a:p>
          <a:p>
            <a:endParaRPr lang="en-GB" dirty="0" smtClean="0"/>
          </a:p>
          <a:p>
            <a:r>
              <a:rPr lang="en-GB" dirty="0" smtClean="0"/>
              <a:t>Accessible</a:t>
            </a:r>
          </a:p>
          <a:p>
            <a:pPr lvl="1"/>
            <a:r>
              <a:rPr lang="en-US" dirty="0"/>
              <a:t>Open data / </a:t>
            </a:r>
            <a:r>
              <a:rPr lang="en-US" dirty="0" smtClean="0"/>
              <a:t>DMP</a:t>
            </a:r>
          </a:p>
          <a:p>
            <a:pPr lvl="1"/>
            <a:r>
              <a:rPr lang="fr-FR" dirty="0" smtClean="0"/>
              <a:t>Data portal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Interoperable</a:t>
            </a:r>
          </a:p>
          <a:p>
            <a:pPr lvl="1"/>
            <a:r>
              <a:rPr lang="en-US" dirty="0" smtClean="0"/>
              <a:t>Web API</a:t>
            </a:r>
          </a:p>
          <a:p>
            <a:pPr lvl="1"/>
            <a:r>
              <a:rPr lang="en-US" dirty="0" smtClean="0"/>
              <a:t>Linked data</a:t>
            </a:r>
          </a:p>
          <a:p>
            <a:pPr lvl="1"/>
            <a:r>
              <a:rPr lang="en-US" dirty="0" smtClean="0"/>
              <a:t>Web semantics</a:t>
            </a:r>
          </a:p>
          <a:p>
            <a:pPr lvl="1"/>
            <a:r>
              <a:rPr lang="en-US" dirty="0" smtClean="0"/>
              <a:t>Data formats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Metadata standards</a:t>
            </a:r>
          </a:p>
          <a:p>
            <a:pPr lvl="1"/>
            <a:r>
              <a:rPr lang="en-US" dirty="0" err="1" smtClean="0"/>
              <a:t>Licence</a:t>
            </a:r>
            <a:r>
              <a:rPr lang="en-US" dirty="0" smtClean="0"/>
              <a:t> / Publication</a:t>
            </a:r>
          </a:p>
          <a:p>
            <a:pPr lvl="1"/>
            <a:r>
              <a:rPr lang="en-US" dirty="0" smtClean="0"/>
              <a:t>Documentation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6889373" y="908721"/>
            <a:ext cx="4798423" cy="521744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Findable</a:t>
            </a:r>
          </a:p>
          <a:p>
            <a:pPr lvl="1"/>
            <a:r>
              <a:rPr lang="en-GB" dirty="0" smtClean="0"/>
              <a:t>Distributed </a:t>
            </a:r>
            <a:r>
              <a:rPr lang="en-GB" dirty="0"/>
              <a:t>model: no central </a:t>
            </a:r>
            <a:r>
              <a:rPr lang="en-GB" dirty="0" err="1"/>
              <a:t>phenomic</a:t>
            </a:r>
            <a:r>
              <a:rPr lang="en-GB" dirty="0"/>
              <a:t> data archive but several </a:t>
            </a:r>
            <a:r>
              <a:rPr lang="en-GB" dirty="0" smtClean="0"/>
              <a:t>repositories</a:t>
            </a:r>
          </a:p>
          <a:p>
            <a:pPr lvl="1"/>
            <a:r>
              <a:rPr lang="en-GB" dirty="0" smtClean="0"/>
              <a:t>Share among complementary repositories the same policy in terms of ID, metadata, …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Accessible</a:t>
            </a:r>
          </a:p>
          <a:p>
            <a:pPr lvl="1"/>
            <a:r>
              <a:rPr lang="en-GB" dirty="0"/>
              <a:t>Complex life cycle; different types of data </a:t>
            </a:r>
            <a:r>
              <a:rPr lang="en-GB" dirty="0" smtClean="0"/>
              <a:t>: complex DMP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Interoperable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ompatible standards and formats along the data life cycle</a:t>
            </a:r>
          </a:p>
          <a:p>
            <a:pPr lvl="1"/>
            <a:r>
              <a:rPr lang="en-US" dirty="0" smtClean="0"/>
              <a:t>Issues in relation with big data</a:t>
            </a:r>
          </a:p>
          <a:p>
            <a:endParaRPr lang="fr-FR" dirty="0" smtClean="0"/>
          </a:p>
          <a:p>
            <a:r>
              <a:rPr lang="fr-FR" dirty="0" err="1" smtClean="0"/>
              <a:t>Reusable</a:t>
            </a:r>
            <a:endParaRPr lang="fr-FR" dirty="0" smtClean="0"/>
          </a:p>
          <a:p>
            <a:pPr lvl="1"/>
            <a:r>
              <a:rPr lang="en-GB" dirty="0" smtClean="0"/>
              <a:t>Phenotype = Genotype x Environment x Cultural practice =&gt; </a:t>
            </a:r>
            <a:r>
              <a:rPr lang="en-GB" dirty="0" err="1" smtClean="0"/>
              <a:t>differents</a:t>
            </a:r>
            <a:r>
              <a:rPr lang="en-GB" dirty="0" smtClean="0"/>
              <a:t> silos of metadata </a:t>
            </a:r>
            <a:r>
              <a:rPr lang="en-GB" dirty="0" err="1" smtClean="0"/>
              <a:t>definiton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13</a:t>
            </a:fld>
            <a:endParaRPr lang="fr-FR"/>
          </a:p>
        </p:txBody>
      </p:sp>
      <p:grpSp>
        <p:nvGrpSpPr>
          <p:cNvPr id="17" name="Groupe 16"/>
          <p:cNvGrpSpPr/>
          <p:nvPr/>
        </p:nvGrpSpPr>
        <p:grpSpPr>
          <a:xfrm>
            <a:off x="-1153533" y="-280584"/>
            <a:ext cx="7869832" cy="7419168"/>
            <a:chOff x="2161084" y="-280584"/>
            <a:chExt cx="7869832" cy="7419168"/>
          </a:xfrm>
        </p:grpSpPr>
        <p:sp>
          <p:nvSpPr>
            <p:cNvPr id="12" name="Arc plein 11"/>
            <p:cNvSpPr/>
            <p:nvPr/>
          </p:nvSpPr>
          <p:spPr>
            <a:xfrm>
              <a:off x="2161084" y="-280584"/>
              <a:ext cx="7419168" cy="7419168"/>
            </a:xfrm>
            <a:prstGeom prst="blockArc">
              <a:avLst>
                <a:gd name="adj1" fmla="val 18900000"/>
                <a:gd name="adj2" fmla="val 2700000"/>
                <a:gd name="adj3" fmla="val 291"/>
              </a:avLst>
            </a:prstGeom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dk1"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Ellipse 12"/>
            <p:cNvSpPr/>
            <p:nvPr/>
          </p:nvSpPr>
          <p:spPr>
            <a:xfrm>
              <a:off x="8484751" y="990687"/>
              <a:ext cx="1059991" cy="1059991"/>
            </a:xfrm>
            <a:prstGeom prst="ellipse">
              <a:avLst/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Ellipse 13"/>
            <p:cNvSpPr/>
            <p:nvPr/>
          </p:nvSpPr>
          <p:spPr>
            <a:xfrm>
              <a:off x="8970925" y="2262898"/>
              <a:ext cx="1059991" cy="1059991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Ellipse 14"/>
            <p:cNvSpPr/>
            <p:nvPr/>
          </p:nvSpPr>
          <p:spPr>
            <a:xfrm>
              <a:off x="8970925" y="3535108"/>
              <a:ext cx="1059991" cy="1059991"/>
            </a:xfrm>
            <a:prstGeom prst="ellipse">
              <a:avLst/>
            </a:prstGeom>
            <a:blipFill rotWithShape="0">
              <a:blip r:embed="rId4"/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Ellipse 15"/>
            <p:cNvSpPr/>
            <p:nvPr/>
          </p:nvSpPr>
          <p:spPr>
            <a:xfrm>
              <a:off x="8484751" y="4807319"/>
              <a:ext cx="1059991" cy="1059991"/>
            </a:xfrm>
            <a:prstGeom prst="ellipse">
              <a:avLst/>
            </a:prstGeom>
            <a:blipFill rotWithShape="0">
              <a:blip r:embed="rId5"/>
              <a:stretch>
                <a:fillRect/>
              </a:stretch>
            </a:blipFill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Titre 1"/>
          <p:cNvSpPr txBox="1">
            <a:spLocks/>
          </p:cNvSpPr>
          <p:nvPr/>
        </p:nvSpPr>
        <p:spPr>
          <a:xfrm>
            <a:off x="2110775" y="0"/>
            <a:ext cx="1901316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rgbClr val="3366FF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pPr algn="l"/>
            <a:r>
              <a:rPr lang="fr-FR" sz="2400" dirty="0" smtClean="0">
                <a:solidFill>
                  <a:srgbClr val="0070C0"/>
                </a:solidFill>
              </a:rPr>
              <a:t>FAIR data</a:t>
            </a:r>
            <a:endParaRPr lang="fr-F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4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Phenotyping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life cycle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14</a:t>
            </a:fld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1665639" y="1203692"/>
            <a:ext cx="2477729" cy="2247665"/>
            <a:chOff x="238350" y="1977050"/>
            <a:chExt cx="2477729" cy="2247665"/>
          </a:xfrm>
        </p:grpSpPr>
        <p:sp>
          <p:nvSpPr>
            <p:cNvPr id="7" name="Rectangle 6"/>
            <p:cNvSpPr/>
            <p:nvPr/>
          </p:nvSpPr>
          <p:spPr>
            <a:xfrm>
              <a:off x="238350" y="1977050"/>
              <a:ext cx="2477729" cy="22476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190" y="206207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3846" y="2062073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Charger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0526" y="2057256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Charger </a:t>
              </a:r>
              <a:r>
                <a:rPr lang="fr-FR" sz="1100" dirty="0">
                  <a:solidFill>
                    <a:schemeClr val="tx1"/>
                  </a:solidFill>
                </a:rPr>
                <a:t>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19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21970" y="2785337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16413" y="278835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0190" y="3513290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Charger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3846" y="3513290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high 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16017" y="3513353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</p:grp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49814"/>
              </p:ext>
            </p:extLst>
          </p:nvPr>
        </p:nvGraphicFramePr>
        <p:xfrm>
          <a:off x="161924" y="3560496"/>
          <a:ext cx="6078093" cy="1005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3238174447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4005074759"/>
                    </a:ext>
                  </a:extLst>
                </a:gridCol>
                <a:gridCol w="55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87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latin typeface="+mn-lt"/>
                        </a:rPr>
                        <a:t>T</a:t>
                      </a:r>
                      <a:r>
                        <a:rPr lang="fr-FR" sz="1600" dirty="0" err="1" smtClean="0">
                          <a:latin typeface="+mn-lt"/>
                        </a:rPr>
                        <a:t>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+mn-lt"/>
                        </a:rPr>
                        <a:t>N</a:t>
                      </a:r>
                      <a:r>
                        <a:rPr lang="fr-FR" sz="1600" baseline="0" dirty="0" smtClean="0">
                          <a:latin typeface="+mn-lt"/>
                        </a:rPr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latin typeface="+mn-lt"/>
                        </a:rPr>
                        <a:t>Date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 smtClean="0">
                          <a:latin typeface="+mn-lt"/>
                        </a:rPr>
                        <a:t>Rep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Fusariose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56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latin typeface="+mn-lt"/>
                        </a:rPr>
                        <a:t>Soissons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+mn-lt"/>
                        </a:rPr>
                        <a:t>low</a:t>
                      </a:r>
                      <a:r>
                        <a:rPr lang="fr-FR" sz="1600" dirty="0">
                          <a:latin typeface="+mn-lt"/>
                        </a:rPr>
                        <a:t>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15,32253129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latin typeface="+mn-lt"/>
                        </a:rPr>
                        <a:t>15/11/2011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latin typeface="+mn-lt"/>
                        </a:rPr>
                        <a:t>Soissons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>
                          <a:latin typeface="+mn-lt"/>
                        </a:rPr>
                        <a:t>low</a:t>
                      </a:r>
                      <a:r>
                        <a:rPr lang="fr-FR" sz="1600" dirty="0" smtClean="0">
                          <a:latin typeface="+mn-lt"/>
                        </a:rPr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u="none" strike="noStrike" dirty="0">
                          <a:effectLst/>
                          <a:latin typeface="+mn-lt"/>
                        </a:rPr>
                        <a:t>15,31430556</a:t>
                      </a:r>
                      <a:endParaRPr lang="fr-FR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latin typeface="+mn-lt"/>
                        </a:rPr>
                        <a:t>16/11/2011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Image 25">
            <a:extLst>
              <a:ext uri="{FF2B5EF4-FFF2-40B4-BE49-F238E27FC236}">
                <a16:creationId xmlns:a16="http://schemas.microsoft.com/office/drawing/2014/main" id="{0655BA8E-8230-1545-AA48-7CC1748689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9919" y="4675475"/>
            <a:ext cx="1522512" cy="1321705"/>
          </a:xfrm>
          <a:prstGeom prst="rect">
            <a:avLst/>
          </a:prstGeom>
          <a:ln>
            <a:noFill/>
          </a:ln>
        </p:spPr>
      </p:pic>
      <p:grpSp>
        <p:nvGrpSpPr>
          <p:cNvPr id="27" name="Groupe 26"/>
          <p:cNvGrpSpPr/>
          <p:nvPr/>
        </p:nvGrpSpPr>
        <p:grpSpPr>
          <a:xfrm>
            <a:off x="8048225" y="1513136"/>
            <a:ext cx="1878935" cy="1530385"/>
            <a:chOff x="3923928" y="1268760"/>
            <a:chExt cx="1878935" cy="1530385"/>
          </a:xfrm>
        </p:grpSpPr>
        <p:sp>
          <p:nvSpPr>
            <p:cNvPr id="28" name="Carré corné 27"/>
            <p:cNvSpPr/>
            <p:nvPr/>
          </p:nvSpPr>
          <p:spPr>
            <a:xfrm>
              <a:off x="3923928" y="1268760"/>
              <a:ext cx="1878935" cy="1530385"/>
            </a:xfrm>
            <a:prstGeom prst="foldedCorner">
              <a:avLst>
                <a:gd name="adj" fmla="val 122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02301" y="1339411"/>
              <a:ext cx="720080" cy="648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4196" y="1339411"/>
              <a:ext cx="720080" cy="648072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Charger </a:t>
              </a:r>
              <a:r>
                <a:rPr lang="fr-FR" sz="1100" dirty="0">
                  <a:solidFill>
                    <a:schemeClr val="tx1"/>
                  </a:solidFill>
                </a:rPr>
                <a:t>x high N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4196" y="2060895"/>
              <a:ext cx="720080" cy="6480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Charger </a:t>
              </a:r>
              <a:r>
                <a:rPr lang="fr-FR" sz="1100" dirty="0">
                  <a:solidFill>
                    <a:schemeClr val="tx1"/>
                  </a:solidFill>
                </a:rPr>
                <a:t>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02301" y="2060398"/>
              <a:ext cx="7200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</a:rPr>
                <a:t>Soissons </a:t>
              </a:r>
              <a:r>
                <a:rPr lang="fr-FR" sz="1100" dirty="0">
                  <a:solidFill>
                    <a:schemeClr val="tx1"/>
                  </a:solidFill>
                </a:rPr>
                <a:t>x </a:t>
              </a:r>
              <a:r>
                <a:rPr lang="fr-FR" sz="1100" dirty="0" err="1">
                  <a:solidFill>
                    <a:schemeClr val="tx1"/>
                  </a:solidFill>
                </a:rPr>
                <a:t>low</a:t>
              </a:r>
              <a:r>
                <a:rPr lang="fr-FR" sz="1100" dirty="0">
                  <a:solidFill>
                    <a:schemeClr val="tx1"/>
                  </a:solidFill>
                </a:rPr>
                <a:t> input</a:t>
              </a:r>
            </a:p>
          </p:txBody>
        </p:sp>
      </p:grpSp>
      <p:graphicFrame>
        <p:nvGraphicFramePr>
          <p:cNvPr id="33" name="Tableau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47217"/>
              </p:ext>
            </p:extLst>
          </p:nvPr>
        </p:nvGraphicFramePr>
        <p:xfrm>
          <a:off x="7403359" y="3521165"/>
          <a:ext cx="3168668" cy="7416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7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err="1"/>
                        <a:t>Genotype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 smtClean="0"/>
                        <a:t>Treatment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latin typeface="+mn-lt"/>
                        </a:rPr>
                        <a:t>Fusariose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Soissons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low</a:t>
                      </a:r>
                      <a:r>
                        <a:rPr lang="fr-FR" sz="1600" dirty="0"/>
                        <a:t> input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6</a:t>
                      </a:r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E16F8748-A51D-7243-BB47-D54424E4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179" y="4567320"/>
            <a:ext cx="2301026" cy="1476164"/>
          </a:xfrm>
          <a:prstGeom prst="rect">
            <a:avLst/>
          </a:prstGeom>
        </p:spPr>
      </p:pic>
      <p:sp>
        <p:nvSpPr>
          <p:cNvPr id="35" name="Flèche droite 34"/>
          <p:cNvSpPr/>
          <p:nvPr/>
        </p:nvSpPr>
        <p:spPr>
          <a:xfrm>
            <a:off x="5019511" y="2011979"/>
            <a:ext cx="2360611" cy="17213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2385293" y="72522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8153906" y="105312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Elaborated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0" y="1811928"/>
            <a:ext cx="8167734" cy="2957538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2041397" y="1036119"/>
            <a:ext cx="6979237" cy="111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2" b="1" dirty="0" smtClean="0">
                <a:solidFill>
                  <a:srgbClr val="0070C0"/>
                </a:solidFill>
              </a:rPr>
              <a:t>URIs </a:t>
            </a:r>
            <a:r>
              <a:rPr lang="en-GB" sz="1662" b="1" dirty="0">
                <a:solidFill>
                  <a:srgbClr val="0070C0"/>
                </a:solidFill>
              </a:rPr>
              <a:t>(Uniform Resource Identifiers)</a:t>
            </a:r>
          </a:p>
          <a:p>
            <a:pPr marL="316531" indent="-316531">
              <a:buFont typeface="Symbol" panose="05050102010706020507" pitchFamily="18" charset="2"/>
              <a:buChar char="Þ"/>
            </a:pPr>
            <a:r>
              <a:rPr lang="en-GB" sz="1846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standardized, unique, unambiguous identification of objects</a:t>
            </a:r>
          </a:p>
          <a:p>
            <a:endParaRPr lang="en-GB" sz="14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6531" indent="-316531">
              <a:buFont typeface="Arial" panose="020B0604020202020204" pitchFamily="34" charset="0"/>
              <a:buChar char="•"/>
            </a:pPr>
            <a:endParaRPr lang="en-GB" sz="1662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91"/>
          <a:stretch/>
        </p:blipFill>
        <p:spPr>
          <a:xfrm>
            <a:off x="9150680" y="1811928"/>
            <a:ext cx="1644630" cy="1042104"/>
          </a:xfrm>
          <a:prstGeom prst="rect">
            <a:avLst/>
          </a:prstGeom>
        </p:spPr>
      </p:pic>
      <p:sp>
        <p:nvSpPr>
          <p:cNvPr id="7" name="Titre 57"/>
          <p:cNvSpPr txBox="1">
            <a:spLocks/>
          </p:cNvSpPr>
          <p:nvPr/>
        </p:nvSpPr>
        <p:spPr>
          <a:xfrm>
            <a:off x="3251039" y="69746"/>
            <a:ext cx="5570187" cy="64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identification (URIs)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37214" y="5043062"/>
            <a:ext cx="10830573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2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662" dirty="0" smtClean="0">
                <a:latin typeface="Arial" panose="020B0604020202020204" pitchFamily="34" charset="0"/>
                <a:cs typeface="Arial" panose="020B0604020202020204" pitchFamily="34" charset="0"/>
              </a:rPr>
              <a:t>object  to identify depends very much on the data to be connected/linked between data sets: infrastructure</a:t>
            </a:r>
            <a:r>
              <a:rPr lang="en-GB" sz="1662" dirty="0">
                <a:latin typeface="Arial" panose="020B0604020202020204" pitchFamily="34" charset="0"/>
                <a:cs typeface="Arial" panose="020B0604020202020204" pitchFamily="34" charset="0"/>
              </a:rPr>
              <a:t>, sensors, people, </a:t>
            </a:r>
            <a:r>
              <a:rPr lang="en-GB" sz="1662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plant material</a:t>
            </a:r>
            <a:r>
              <a:rPr lang="en-GB" sz="1662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62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GB" sz="1662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GB" sz="166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3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46889" y="34223"/>
            <a:ext cx="9375731" cy="908720"/>
          </a:xfrm>
        </p:spPr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78627" y="1094566"/>
            <a:ext cx="11617291" cy="1324905"/>
          </a:xfrm>
        </p:spPr>
        <p:txBody>
          <a:bodyPr>
            <a:normAutofit fontScale="92500" lnSpcReduction="20000"/>
          </a:bodyPr>
          <a:lstStyle/>
          <a:p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concepts: plant,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phenotype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plant </a:t>
            </a:r>
          </a:p>
          <a:p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ocabularies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ontologies: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Agrovoc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Extensible Observation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(OBOE), …</a:t>
            </a:r>
          </a:p>
          <a:p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16</a:t>
            </a:fld>
            <a:endParaRPr lang="fr-FR"/>
          </a:p>
        </p:txBody>
      </p:sp>
      <p:grpSp>
        <p:nvGrpSpPr>
          <p:cNvPr id="35" name="Groupe 34"/>
          <p:cNvGrpSpPr/>
          <p:nvPr/>
        </p:nvGrpSpPr>
        <p:grpSpPr>
          <a:xfrm>
            <a:off x="123587" y="2748117"/>
            <a:ext cx="4022616" cy="2789656"/>
            <a:chOff x="1713345" y="3039060"/>
            <a:chExt cx="4022616" cy="2789656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53AA4A5-CC9F-C343-BDD4-CF33A560DC93}"/>
                </a:ext>
              </a:extLst>
            </p:cNvPr>
            <p:cNvSpPr/>
            <p:nvPr/>
          </p:nvSpPr>
          <p:spPr>
            <a:xfrm>
              <a:off x="2546465" y="3039060"/>
              <a:ext cx="940207" cy="28639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Study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4AFEE6C-77AD-0141-A2B6-51B4D155EEC9}"/>
                </a:ext>
              </a:extLst>
            </p:cNvPr>
            <p:cNvSpPr/>
            <p:nvPr/>
          </p:nvSpPr>
          <p:spPr>
            <a:xfrm>
              <a:off x="2114010" y="3691567"/>
              <a:ext cx="1805116" cy="53974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Observation Unit</a:t>
              </a: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3849687C-8131-714C-AB63-990D1E44DABE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016568" y="3325451"/>
              <a:ext cx="0" cy="36611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CE85D6-199D-234F-B6F2-EE53798310F2}"/>
                </a:ext>
              </a:extLst>
            </p:cNvPr>
            <p:cNvSpPr/>
            <p:nvPr/>
          </p:nvSpPr>
          <p:spPr>
            <a:xfrm>
              <a:off x="2276418" y="4612263"/>
              <a:ext cx="1477468" cy="28327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Measure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9CC90749-959B-0D4F-979D-641CD0AE8ABA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3015152" y="4231307"/>
              <a:ext cx="1416" cy="380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48C7692-9B78-B841-A3D1-E7478A033A09}"/>
                </a:ext>
              </a:extLst>
            </p:cNvPr>
            <p:cNvSpPr/>
            <p:nvPr/>
          </p:nvSpPr>
          <p:spPr>
            <a:xfrm>
              <a:off x="1713345" y="5117707"/>
              <a:ext cx="1045181" cy="299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5126592-682A-D844-AC3D-16A93739D381}"/>
                </a:ext>
              </a:extLst>
            </p:cNvPr>
            <p:cNvSpPr/>
            <p:nvPr/>
          </p:nvSpPr>
          <p:spPr>
            <a:xfrm>
              <a:off x="2310510" y="5528879"/>
              <a:ext cx="1412116" cy="299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Ontology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90EC1E7-884F-9C41-A710-8EB72B2F7368}"/>
                </a:ext>
              </a:extLst>
            </p:cNvPr>
            <p:cNvSpPr/>
            <p:nvPr/>
          </p:nvSpPr>
          <p:spPr>
            <a:xfrm>
              <a:off x="3299155" y="5105215"/>
              <a:ext cx="1029052" cy="299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55C7A25-133F-DB4F-9549-A26BCA2D7432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>
              <a:off x="3015152" y="4895536"/>
              <a:ext cx="1416" cy="63334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3BADB75F-02EC-C54A-A4A3-91A949481AF8}"/>
                </a:ext>
              </a:extLst>
            </p:cNvPr>
            <p:cNvCxnSpPr>
              <a:cxnSpLocks/>
              <a:stCxn id="12" idx="7"/>
              <a:endCxn id="10" idx="4"/>
            </p:cNvCxnSpPr>
            <p:nvPr/>
          </p:nvCxnSpPr>
          <p:spPr>
            <a:xfrm flipV="1">
              <a:off x="2605463" y="4895536"/>
              <a:ext cx="409689" cy="266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1B4E2921-02F2-2748-AC64-A5EE4E761678}"/>
                </a:ext>
              </a:extLst>
            </p:cNvPr>
            <p:cNvCxnSpPr>
              <a:cxnSpLocks/>
              <a:stCxn id="10" idx="4"/>
              <a:endCxn id="14" idx="1"/>
            </p:cNvCxnSpPr>
            <p:nvPr/>
          </p:nvCxnSpPr>
          <p:spPr>
            <a:xfrm>
              <a:off x="3015152" y="4895536"/>
              <a:ext cx="434704" cy="2535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07CDDB19-BC89-A049-9F9E-A75D8D450F2D}"/>
                </a:ext>
              </a:extLst>
            </p:cNvPr>
            <p:cNvSpPr/>
            <p:nvPr/>
          </p:nvSpPr>
          <p:spPr>
            <a:xfrm>
              <a:off x="4146816" y="4049500"/>
              <a:ext cx="1589145" cy="31662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Treatment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7872749C-6BB6-E549-9D5F-67E44442D2BC}"/>
                </a:ext>
              </a:extLst>
            </p:cNvPr>
            <p:cNvSpPr/>
            <p:nvPr/>
          </p:nvSpPr>
          <p:spPr>
            <a:xfrm>
              <a:off x="4174797" y="3602693"/>
              <a:ext cx="1477468" cy="28327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Factor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701B773-99C5-C140-9E79-E837013E9CF5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>
              <a:off x="3919126" y="3961437"/>
              <a:ext cx="227690" cy="24637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E6D363E-8787-504B-8568-4CED6199F7E2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3919126" y="3744330"/>
              <a:ext cx="255671" cy="21710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e 37"/>
          <p:cNvGrpSpPr/>
          <p:nvPr/>
        </p:nvGrpSpPr>
        <p:grpSpPr>
          <a:xfrm>
            <a:off x="3708557" y="4416035"/>
            <a:ext cx="3967861" cy="1464666"/>
            <a:chOff x="6754759" y="4013574"/>
            <a:chExt cx="3967861" cy="1464666"/>
          </a:xfrm>
        </p:grpSpPr>
        <p:sp>
          <p:nvSpPr>
            <p:cNvPr id="22" name="TextShape 19">
              <a:extLst>
                <a:ext uri="{FF2B5EF4-FFF2-40B4-BE49-F238E27FC236}">
                  <a16:creationId xmlns:a16="http://schemas.microsoft.com/office/drawing/2014/main" id="{3960B5D8-DD81-ED4A-8FCD-201020EB30AA}"/>
                </a:ext>
              </a:extLst>
            </p:cNvPr>
            <p:cNvSpPr txBox="1"/>
            <p:nvPr/>
          </p:nvSpPr>
          <p:spPr>
            <a:xfrm>
              <a:off x="8300495" y="4988457"/>
              <a:ext cx="1029600" cy="346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/>
            <a:p>
              <a:r>
                <a:rPr lang="fr-FR" sz="1400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isApplied</a:t>
              </a:r>
              <a:endParaRPr lang="fr-F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Shape 20">
              <a:extLst>
                <a:ext uri="{FF2B5EF4-FFF2-40B4-BE49-F238E27FC236}">
                  <a16:creationId xmlns:a16="http://schemas.microsoft.com/office/drawing/2014/main" id="{C884436D-6FE8-DC40-9FDA-34F26CC8ACC1}"/>
                </a:ext>
              </a:extLst>
            </p:cNvPr>
            <p:cNvSpPr txBox="1"/>
            <p:nvPr/>
          </p:nvSpPr>
          <p:spPr>
            <a:xfrm>
              <a:off x="7486844" y="4552988"/>
              <a:ext cx="1029600" cy="346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/>
            <a:p>
              <a:r>
                <a:rPr lang="fr-FR" sz="14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contains</a:t>
              </a:r>
              <a:endParaRPr lang="fr-F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Shape 26">
              <a:extLst>
                <a:ext uri="{FF2B5EF4-FFF2-40B4-BE49-F238E27FC236}">
                  <a16:creationId xmlns:a16="http://schemas.microsoft.com/office/drawing/2014/main" id="{252EDDF8-7C8A-F04D-84C8-1543BFCDEBF9}"/>
                </a:ext>
              </a:extLst>
            </p:cNvPr>
            <p:cNvSpPr txBox="1"/>
            <p:nvPr/>
          </p:nvSpPr>
          <p:spPr>
            <a:xfrm>
              <a:off x="8114705" y="4013574"/>
              <a:ext cx="1537200" cy="346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/>
            <a:p>
              <a:r>
                <a:rPr lang="fr-FR" sz="14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hasGenotype</a:t>
              </a:r>
              <a:endParaRPr lang="fr-F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9A1476B-6A14-1643-A931-AB3D5D7EAC2E}"/>
                </a:ext>
              </a:extLst>
            </p:cNvPr>
            <p:cNvSpPr/>
            <p:nvPr/>
          </p:nvSpPr>
          <p:spPr>
            <a:xfrm>
              <a:off x="6781989" y="4231308"/>
              <a:ext cx="1477468" cy="28327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Plant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F5FA7FFA-B163-D044-8427-5E7E1DCA3276}"/>
                </a:ext>
              </a:extLst>
            </p:cNvPr>
            <p:cNvSpPr/>
            <p:nvPr/>
          </p:nvSpPr>
          <p:spPr>
            <a:xfrm>
              <a:off x="6754759" y="5176844"/>
              <a:ext cx="1533225" cy="28327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Plot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7D99DE63-2057-C147-B079-117D92506468}"/>
                </a:ext>
              </a:extLst>
            </p:cNvPr>
            <p:cNvSpPr/>
            <p:nvPr/>
          </p:nvSpPr>
          <p:spPr>
            <a:xfrm>
              <a:off x="9179481" y="4234318"/>
              <a:ext cx="1477468" cy="28327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Genotype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FFEB424-2FB9-F74E-A1CA-BB66806D5A6D}"/>
                </a:ext>
              </a:extLst>
            </p:cNvPr>
            <p:cNvSpPr/>
            <p:nvPr/>
          </p:nvSpPr>
          <p:spPr>
            <a:xfrm>
              <a:off x="9133475" y="5161617"/>
              <a:ext cx="1589145" cy="31662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Treatments</a:t>
              </a:r>
              <a:endParaRPr lang="fr-F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069AFE01-DF2F-6747-9E25-AE268F6FBCD0}"/>
                </a:ext>
              </a:extLst>
            </p:cNvPr>
            <p:cNvCxnSpPr>
              <a:cxnSpLocks/>
              <a:stCxn id="30" idx="2"/>
              <a:endCxn id="28" idx="6"/>
            </p:cNvCxnSpPr>
            <p:nvPr/>
          </p:nvCxnSpPr>
          <p:spPr>
            <a:xfrm flipH="1" flipV="1">
              <a:off x="8287984" y="5318481"/>
              <a:ext cx="845491" cy="14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20C30F49-56BC-0A47-B2CA-08098BF98E78}"/>
                </a:ext>
              </a:extLst>
            </p:cNvPr>
            <p:cNvCxnSpPr>
              <a:cxnSpLocks/>
              <a:stCxn id="28" idx="0"/>
              <a:endCxn id="26" idx="4"/>
            </p:cNvCxnSpPr>
            <p:nvPr/>
          </p:nvCxnSpPr>
          <p:spPr>
            <a:xfrm flipH="1" flipV="1">
              <a:off x="7520723" y="4514581"/>
              <a:ext cx="649" cy="6622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62AE84DB-1E8C-614B-90B7-6FDC9F49AF57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>
              <a:off x="8259457" y="4372945"/>
              <a:ext cx="920024" cy="30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8078077" y="3342776"/>
            <a:ext cx="3967861" cy="2556048"/>
            <a:chOff x="6773333" y="1402053"/>
            <a:chExt cx="3967861" cy="2556048"/>
          </a:xfrm>
        </p:grpSpPr>
        <p:grpSp>
          <p:nvGrpSpPr>
            <p:cNvPr id="37" name="Groupe 36"/>
            <p:cNvGrpSpPr/>
            <p:nvPr/>
          </p:nvGrpSpPr>
          <p:grpSpPr>
            <a:xfrm>
              <a:off x="6773333" y="1402053"/>
              <a:ext cx="3967861" cy="2556048"/>
              <a:chOff x="6754759" y="4013574"/>
              <a:chExt cx="3967861" cy="2556048"/>
            </a:xfrm>
          </p:grpSpPr>
          <p:sp>
            <p:nvSpPr>
              <p:cNvPr id="43" name="TextShape 19">
                <a:extLst>
                  <a:ext uri="{FF2B5EF4-FFF2-40B4-BE49-F238E27FC236}">
                    <a16:creationId xmlns:a16="http://schemas.microsoft.com/office/drawing/2014/main" id="{3960B5D8-DD81-ED4A-8FCD-201020EB30AA}"/>
                  </a:ext>
                </a:extLst>
              </p:cNvPr>
              <p:cNvSpPr txBox="1"/>
              <p:nvPr/>
            </p:nvSpPr>
            <p:spPr>
              <a:xfrm>
                <a:off x="8300495" y="6079839"/>
                <a:ext cx="1029600" cy="3463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0000" tIns="45000" rIns="90000" bIns="45000"/>
              <a:lstStyle/>
              <a:p>
                <a:r>
                  <a:rPr lang="fr-FR" sz="1400" spc="-1" dirty="0" err="1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isApplied</a:t>
                </a:r>
                <a:endParaRPr lang="fr-FR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44" name="TextShape 20">
                <a:extLst>
                  <a:ext uri="{FF2B5EF4-FFF2-40B4-BE49-F238E27FC236}">
                    <a16:creationId xmlns:a16="http://schemas.microsoft.com/office/drawing/2014/main" id="{C884436D-6FE8-DC40-9FDA-34F26CC8ACC1}"/>
                  </a:ext>
                </a:extLst>
              </p:cNvPr>
              <p:cNvSpPr txBox="1"/>
              <p:nvPr/>
            </p:nvSpPr>
            <p:spPr>
              <a:xfrm>
                <a:off x="7477012" y="4651309"/>
                <a:ext cx="1029600" cy="3463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0000" tIns="45000" rIns="90000" bIns="45000"/>
              <a:lstStyle/>
              <a:p>
                <a:r>
                  <a:rPr lang="fr-FR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contains</a:t>
                </a:r>
                <a:endParaRPr lang="fr-FR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45" name="TextShape 26">
                <a:extLst>
                  <a:ext uri="{FF2B5EF4-FFF2-40B4-BE49-F238E27FC236}">
                    <a16:creationId xmlns:a16="http://schemas.microsoft.com/office/drawing/2014/main" id="{252EDDF8-7C8A-F04D-84C8-1543BFCDEBF9}"/>
                  </a:ext>
                </a:extLst>
              </p:cNvPr>
              <p:cNvSpPr txBox="1"/>
              <p:nvPr/>
            </p:nvSpPr>
            <p:spPr>
              <a:xfrm>
                <a:off x="8114705" y="4013574"/>
                <a:ext cx="1537200" cy="3463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0000" tIns="45000" rIns="90000" bIns="45000"/>
              <a:lstStyle/>
              <a:p>
                <a:r>
                  <a:rPr lang="fr-FR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hasGenotype</a:t>
                </a:r>
                <a:endParaRPr lang="fr-FR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29A1476B-6A14-1643-A931-AB3D5D7EAC2E}"/>
                  </a:ext>
                </a:extLst>
              </p:cNvPr>
              <p:cNvSpPr/>
              <p:nvPr/>
            </p:nvSpPr>
            <p:spPr>
              <a:xfrm>
                <a:off x="6781989" y="4231308"/>
                <a:ext cx="1477468" cy="28327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Plant</a:t>
                </a: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5FA7FFA-B163-D044-8427-5E7E1DCA3276}"/>
                  </a:ext>
                </a:extLst>
              </p:cNvPr>
              <p:cNvSpPr/>
              <p:nvPr/>
            </p:nvSpPr>
            <p:spPr>
              <a:xfrm>
                <a:off x="6754759" y="6268226"/>
                <a:ext cx="1533225" cy="28327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/>
                  <a:t>Plot</a:t>
                </a:r>
                <a:endParaRPr lang="fr-FR" sz="1600" dirty="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7D99DE63-2057-C147-B079-117D92506468}"/>
                  </a:ext>
                </a:extLst>
              </p:cNvPr>
              <p:cNvSpPr/>
              <p:nvPr/>
            </p:nvSpPr>
            <p:spPr>
              <a:xfrm>
                <a:off x="9179481" y="4234318"/>
                <a:ext cx="1477468" cy="28327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/>
                  <a:t>Genotype</a:t>
                </a:r>
                <a:endParaRPr lang="fr-FR" sz="1600" dirty="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1FFEB424-2FB9-F74E-A1CA-BB66806D5A6D}"/>
                  </a:ext>
                </a:extLst>
              </p:cNvPr>
              <p:cNvSpPr/>
              <p:nvPr/>
            </p:nvSpPr>
            <p:spPr>
              <a:xfrm>
                <a:off x="9133475" y="6252999"/>
                <a:ext cx="1589145" cy="316623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/>
                  <a:t>Treatments</a:t>
                </a:r>
                <a:endParaRPr lang="fr-FR" sz="1600" dirty="0"/>
              </a:p>
            </p:txBody>
          </p:sp>
          <p:cxnSp>
            <p:nvCxnSpPr>
              <p:cNvPr id="50" name="Connecteur droit avec flèche 49">
                <a:extLst>
                  <a:ext uri="{FF2B5EF4-FFF2-40B4-BE49-F238E27FC236}">
                    <a16:creationId xmlns:a16="http://schemas.microsoft.com/office/drawing/2014/main" id="{069AFE01-DF2F-6747-9E25-AE268F6FBCD0}"/>
                  </a:ext>
                </a:extLst>
              </p:cNvPr>
              <p:cNvCxnSpPr>
                <a:cxnSpLocks/>
                <a:stCxn id="49" idx="2"/>
                <a:endCxn id="47" idx="6"/>
              </p:cNvCxnSpPr>
              <p:nvPr/>
            </p:nvCxnSpPr>
            <p:spPr>
              <a:xfrm flipH="1" flipV="1">
                <a:off x="8287984" y="6409863"/>
                <a:ext cx="845491" cy="144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20C30F49-56BC-0A47-B2CA-08098BF98E78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H="1" flipV="1">
                <a:off x="7520723" y="4514581"/>
                <a:ext cx="649" cy="175364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52" name="Connecteur droit avec flèche 51">
                <a:extLst>
                  <a:ext uri="{FF2B5EF4-FFF2-40B4-BE49-F238E27FC236}">
                    <a16:creationId xmlns:a16="http://schemas.microsoft.com/office/drawing/2014/main" id="{62AE84DB-1E8C-614B-90B7-6FDC9F49AF57}"/>
                  </a:ext>
                </a:extLst>
              </p:cNvPr>
              <p:cNvCxnSpPr>
                <a:cxnSpLocks/>
                <a:stCxn id="46" idx="6"/>
                <a:endCxn id="48" idx="2"/>
              </p:cNvCxnSpPr>
              <p:nvPr/>
            </p:nvCxnSpPr>
            <p:spPr>
              <a:xfrm>
                <a:off x="8259457" y="4372945"/>
                <a:ext cx="920024" cy="30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</p:grp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069AFE01-DF2F-6747-9E25-AE268F6FBCD0}"/>
                </a:ext>
              </a:extLst>
            </p:cNvPr>
            <p:cNvCxnSpPr>
              <a:cxnSpLocks/>
              <a:stCxn id="49" idx="1"/>
              <a:endCxn id="46" idx="5"/>
            </p:cNvCxnSpPr>
            <p:nvPr/>
          </p:nvCxnSpPr>
          <p:spPr>
            <a:xfrm flipH="1" flipV="1">
              <a:off x="8061661" y="1861576"/>
              <a:ext cx="1323113" cy="18262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Shape 19">
              <a:extLst>
                <a:ext uri="{FF2B5EF4-FFF2-40B4-BE49-F238E27FC236}">
                  <a16:creationId xmlns:a16="http://schemas.microsoft.com/office/drawing/2014/main" id="{3960B5D8-DD81-ED4A-8FCD-201020EB30AA}"/>
                </a:ext>
              </a:extLst>
            </p:cNvPr>
            <p:cNvSpPr txBox="1"/>
            <p:nvPr/>
          </p:nvSpPr>
          <p:spPr>
            <a:xfrm>
              <a:off x="9177083" y="3166151"/>
              <a:ext cx="1029600" cy="346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/>
            <a:p>
              <a:r>
                <a:rPr lang="fr-FR" sz="1400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isApplied</a:t>
              </a:r>
              <a:endParaRPr lang="fr-F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41" name="TextShape 26">
              <a:extLst>
                <a:ext uri="{FF2B5EF4-FFF2-40B4-BE49-F238E27FC236}">
                  <a16:creationId xmlns:a16="http://schemas.microsoft.com/office/drawing/2014/main" id="{252EDDF8-7C8A-F04D-84C8-1543BFCDEBF9}"/>
                </a:ext>
              </a:extLst>
            </p:cNvPr>
            <p:cNvSpPr txBox="1"/>
            <p:nvPr/>
          </p:nvSpPr>
          <p:spPr>
            <a:xfrm>
              <a:off x="9035683" y="2151657"/>
              <a:ext cx="1537200" cy="346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000" tIns="45000" rIns="90000" bIns="45000"/>
            <a:lstStyle/>
            <a:p>
              <a:r>
                <a:rPr lang="fr-FR" sz="14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hasGenotype</a:t>
              </a:r>
              <a:endParaRPr lang="fr-FR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069AFE01-DF2F-6747-9E25-AE268F6FBCD0}"/>
                </a:ext>
              </a:extLst>
            </p:cNvPr>
            <p:cNvCxnSpPr>
              <a:cxnSpLocks/>
              <a:stCxn id="47" idx="0"/>
              <a:endCxn id="48" idx="3"/>
            </p:cNvCxnSpPr>
            <p:nvPr/>
          </p:nvCxnSpPr>
          <p:spPr>
            <a:xfrm flipV="1">
              <a:off x="7539946" y="1864586"/>
              <a:ext cx="1874479" cy="179211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5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70C0"/>
                </a:solidFill>
              </a:rPr>
              <a:t>Sharing standards: standards </a:t>
            </a:r>
            <a:r>
              <a:rPr lang="fr-FR" dirty="0" err="1" smtClean="0">
                <a:solidFill>
                  <a:srgbClr val="0070C0"/>
                </a:solidFill>
              </a:rPr>
              <a:t>registries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21A598-60EC-544C-86A9-F028E94D7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6417"/>
            <a:ext cx="9144000" cy="48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Networks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40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2999656" y="0"/>
            <a:ext cx="7211144" cy="726416"/>
          </a:xfrm>
        </p:spPr>
        <p:txBody>
          <a:bodyPr/>
          <a:lstStyle/>
          <a:p>
            <a:r>
              <a:rPr lang="fr-FR" dirty="0" err="1">
                <a:solidFill>
                  <a:srgbClr val="0070C0"/>
                </a:solidFill>
              </a:rPr>
              <a:t>Interoperability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smtClean="0">
                <a:solidFill>
                  <a:srgbClr val="0070C0"/>
                </a:solidFill>
              </a:rPr>
              <a:t>in network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F92A56-D7FE-9E45-BA8C-3385E84F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3843882" y="1342554"/>
            <a:ext cx="4508475" cy="3192116"/>
            <a:chOff x="3810630" y="577782"/>
            <a:chExt cx="4508475" cy="3192116"/>
          </a:xfrm>
        </p:grpSpPr>
        <p:cxnSp>
          <p:nvCxnSpPr>
            <p:cNvPr id="113" name="Shape 113"/>
            <p:cNvCxnSpPr>
              <a:stCxn id="152" idx="3"/>
              <a:endCxn id="114" idx="7"/>
            </p:cNvCxnSpPr>
            <p:nvPr/>
          </p:nvCxnSpPr>
          <p:spPr>
            <a:xfrm flipH="1">
              <a:off x="4667083" y="2975861"/>
              <a:ext cx="1147265" cy="476928"/>
            </a:xfrm>
            <a:prstGeom prst="straightConnector1">
              <a:avLst/>
            </a:prstGeom>
            <a:noFill/>
            <a:ln w="38100" cap="flat" cmpd="sng">
              <a:solidFill>
                <a:srgbClr val="347C2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6" name="Shape 116"/>
            <p:cNvCxnSpPr>
              <a:stCxn id="117" idx="6"/>
              <a:endCxn id="152" idx="5"/>
            </p:cNvCxnSpPr>
            <p:nvPr/>
          </p:nvCxnSpPr>
          <p:spPr>
            <a:xfrm flipH="1" flipV="1">
              <a:off x="6535597" y="2975862"/>
              <a:ext cx="462030" cy="306464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2" name="Shape 122"/>
            <p:cNvCxnSpPr>
              <a:stCxn id="123" idx="4"/>
              <a:endCxn id="124" idx="7"/>
            </p:cNvCxnSpPr>
            <p:nvPr/>
          </p:nvCxnSpPr>
          <p:spPr>
            <a:xfrm>
              <a:off x="6741990" y="980475"/>
              <a:ext cx="143687" cy="621602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25" name="Shape 125"/>
            <p:cNvSpPr/>
            <p:nvPr/>
          </p:nvSpPr>
          <p:spPr>
            <a:xfrm flipH="1">
              <a:off x="7861554" y="917226"/>
              <a:ext cx="438273" cy="4026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flipH="1">
              <a:off x="7880832" y="2027463"/>
              <a:ext cx="438273" cy="4026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6522854" y="577782"/>
              <a:ext cx="438273" cy="4026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269393" flipH="1">
              <a:off x="6809890" y="1554809"/>
              <a:ext cx="438171" cy="40259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cxnSp>
          <p:nvCxnSpPr>
            <p:cNvPr id="127" name="Shape 127"/>
            <p:cNvCxnSpPr>
              <a:stCxn id="126" idx="6"/>
              <a:endCxn id="124" idx="3"/>
            </p:cNvCxnSpPr>
            <p:nvPr/>
          </p:nvCxnSpPr>
          <p:spPr>
            <a:xfrm flipH="1" flipV="1">
              <a:off x="7172274" y="1910140"/>
              <a:ext cx="708558" cy="31867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8" name="Shape 128"/>
            <p:cNvCxnSpPr>
              <a:stCxn id="125" idx="5"/>
              <a:endCxn id="124" idx="1"/>
            </p:cNvCxnSpPr>
            <p:nvPr/>
          </p:nvCxnSpPr>
          <p:spPr>
            <a:xfrm flipH="1">
              <a:off x="7194559" y="1260945"/>
              <a:ext cx="731179" cy="365386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9" name="Shape 129"/>
            <p:cNvCxnSpPr>
              <a:stCxn id="125" idx="7"/>
              <a:endCxn id="123" idx="2"/>
            </p:cNvCxnSpPr>
            <p:nvPr/>
          </p:nvCxnSpPr>
          <p:spPr>
            <a:xfrm flipH="1" flipV="1">
              <a:off x="6961127" y="779129"/>
              <a:ext cx="964611" cy="197071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0" name="Shape 130"/>
            <p:cNvCxnSpPr>
              <a:stCxn id="126" idx="0"/>
              <a:endCxn id="125" idx="4"/>
            </p:cNvCxnSpPr>
            <p:nvPr/>
          </p:nvCxnSpPr>
          <p:spPr>
            <a:xfrm flipH="1" flipV="1">
              <a:off x="8080689" y="1319918"/>
              <a:ext cx="19278" cy="707544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1" name="Shape 131"/>
            <p:cNvCxnSpPr>
              <a:stCxn id="132" idx="4"/>
              <a:endCxn id="133" idx="0"/>
            </p:cNvCxnSpPr>
            <p:nvPr/>
          </p:nvCxnSpPr>
          <p:spPr>
            <a:xfrm>
              <a:off x="5028279" y="1154993"/>
              <a:ext cx="22474" cy="37408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34" name="Shape 134"/>
            <p:cNvSpPr/>
            <p:nvPr/>
          </p:nvSpPr>
          <p:spPr>
            <a:xfrm>
              <a:off x="3907120" y="1266707"/>
              <a:ext cx="438273" cy="4026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809143" y="752301"/>
              <a:ext cx="438273" cy="4026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607708">
              <a:off x="4867020" y="1525942"/>
              <a:ext cx="438284" cy="402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cxnSp>
          <p:nvCxnSpPr>
            <p:cNvPr id="135" name="Shape 135"/>
            <p:cNvCxnSpPr>
              <a:stCxn id="136" idx="7"/>
              <a:endCxn id="152" idx="3"/>
            </p:cNvCxnSpPr>
            <p:nvPr/>
          </p:nvCxnSpPr>
          <p:spPr>
            <a:xfrm>
              <a:off x="4233737" y="2825161"/>
              <a:ext cx="1580610" cy="150700"/>
            </a:xfrm>
            <a:prstGeom prst="straightConnector1">
              <a:avLst/>
            </a:prstGeom>
            <a:noFill/>
            <a:ln w="38100" cap="flat" cmpd="sng">
              <a:solidFill>
                <a:srgbClr val="347C2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7" name="Shape 137"/>
            <p:cNvCxnSpPr>
              <a:stCxn id="134" idx="6"/>
              <a:endCxn id="133" idx="1"/>
            </p:cNvCxnSpPr>
            <p:nvPr/>
          </p:nvCxnSpPr>
          <p:spPr>
            <a:xfrm>
              <a:off x="4345393" y="1468053"/>
              <a:ext cx="563189" cy="146332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8" name="Shape 138"/>
            <p:cNvCxnSpPr>
              <a:stCxn id="134" idx="7"/>
              <a:endCxn id="132" idx="2"/>
            </p:cNvCxnSpPr>
            <p:nvPr/>
          </p:nvCxnSpPr>
          <p:spPr>
            <a:xfrm flipV="1">
              <a:off x="4281209" y="953648"/>
              <a:ext cx="527934" cy="372032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9" name="Shape 139"/>
            <p:cNvCxnSpPr>
              <a:stCxn id="124" idx="6"/>
              <a:endCxn id="133" idx="6"/>
            </p:cNvCxnSpPr>
            <p:nvPr/>
          </p:nvCxnSpPr>
          <p:spPr>
            <a:xfrm flipH="1" flipV="1">
              <a:off x="5301889" y="1688757"/>
              <a:ext cx="1508672" cy="50201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1" name="Shape 151"/>
            <p:cNvCxnSpPr>
              <a:stCxn id="124" idx="5"/>
              <a:endCxn id="152" idx="7"/>
            </p:cNvCxnSpPr>
            <p:nvPr/>
          </p:nvCxnSpPr>
          <p:spPr>
            <a:xfrm flipH="1">
              <a:off x="6535597" y="1885885"/>
              <a:ext cx="327795" cy="368728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3" name="Shape 153"/>
            <p:cNvCxnSpPr>
              <a:stCxn id="133" idx="5"/>
              <a:endCxn id="152" idx="1"/>
            </p:cNvCxnSpPr>
            <p:nvPr/>
          </p:nvCxnSpPr>
          <p:spPr>
            <a:xfrm>
              <a:off x="5263742" y="1840202"/>
              <a:ext cx="550606" cy="41441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36" name="Shape 136"/>
            <p:cNvSpPr/>
            <p:nvPr/>
          </p:nvSpPr>
          <p:spPr>
            <a:xfrm rot="1702656">
              <a:off x="3810630" y="2675444"/>
              <a:ext cx="438242" cy="402664"/>
            </a:xfrm>
            <a:prstGeom prst="ellipse">
              <a:avLst/>
            </a:prstGeom>
            <a:solidFill>
              <a:srgbClr val="347C2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rot="873229" flipH="1">
              <a:off x="6990595" y="3136041"/>
              <a:ext cx="438286" cy="40270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553353">
              <a:off x="4272099" y="3367125"/>
              <a:ext cx="438360" cy="402773"/>
            </a:xfrm>
            <a:prstGeom prst="ellipse">
              <a:avLst/>
            </a:prstGeom>
            <a:solidFill>
              <a:srgbClr val="347C2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cxnSp>
          <p:nvCxnSpPr>
            <p:cNvPr id="163" name="Shape 163"/>
            <p:cNvCxnSpPr>
              <a:stCxn id="136" idx="5"/>
              <a:endCxn id="114" idx="1"/>
            </p:cNvCxnSpPr>
            <p:nvPr/>
          </p:nvCxnSpPr>
          <p:spPr>
            <a:xfrm>
              <a:off x="4098413" y="3075673"/>
              <a:ext cx="262709" cy="327438"/>
            </a:xfrm>
            <a:prstGeom prst="straightConnector1">
              <a:avLst/>
            </a:prstGeom>
            <a:noFill/>
            <a:ln w="38100" cap="flat" cmpd="sng">
              <a:solidFill>
                <a:srgbClr val="347C2C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52" name="Shape 152"/>
            <p:cNvSpPr/>
            <p:nvPr/>
          </p:nvSpPr>
          <p:spPr>
            <a:xfrm>
              <a:off x="5664972" y="2105237"/>
              <a:ext cx="1020001" cy="1020001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501580" y="3068550"/>
            <a:ext cx="2471789" cy="1642919"/>
            <a:chOff x="2815771" y="4036910"/>
            <a:chExt cx="2471789" cy="1642919"/>
          </a:xfrm>
        </p:grpSpPr>
        <p:pic>
          <p:nvPicPr>
            <p:cNvPr id="142" name="Shape 142" descr="http://ist.blogs.inra.fr/wdi/wp-content/uploads/sites/8/2015/07/logo_wheatIS.jpg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16401" y="4605063"/>
              <a:ext cx="1057983" cy="491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 descr="Wheat Initiative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6504" y="5197425"/>
              <a:ext cx="1049236" cy="482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Shape 162"/>
            <p:cNvSpPr txBox="1"/>
            <p:nvPr/>
          </p:nvSpPr>
          <p:spPr>
            <a:xfrm>
              <a:off x="2815771" y="4036910"/>
              <a:ext cx="2471789" cy="51773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fr" sz="2500" b="1" dirty="0" smtClean="0">
                  <a:solidFill>
                    <a:srgbClr val="347C2C"/>
                  </a:solidFill>
                  <a:latin typeface="Calibri"/>
                  <a:ea typeface="Calibri"/>
                  <a:cs typeface="Calibri"/>
                  <a:sym typeface="Calibri"/>
                </a:rPr>
                <a:t>Global Networks</a:t>
              </a:r>
              <a:endParaRPr lang="fr" sz="2500" b="1" dirty="0">
                <a:solidFill>
                  <a:srgbClr val="347C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24" name="Picture 4" descr="mage associée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72" y="4682855"/>
              <a:ext cx="682592" cy="807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e 19"/>
          <p:cNvGrpSpPr/>
          <p:nvPr/>
        </p:nvGrpSpPr>
        <p:grpSpPr>
          <a:xfrm>
            <a:off x="8848043" y="2149550"/>
            <a:ext cx="2952334" cy="1764455"/>
            <a:chOff x="8743279" y="1294761"/>
            <a:chExt cx="2952334" cy="1764455"/>
          </a:xfrm>
        </p:grpSpPr>
        <p:sp>
          <p:nvSpPr>
            <p:cNvPr id="121" name="Shape 121"/>
            <p:cNvSpPr txBox="1"/>
            <p:nvPr/>
          </p:nvSpPr>
          <p:spPr>
            <a:xfrm>
              <a:off x="8743279" y="1294761"/>
              <a:ext cx="2952334" cy="41367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fr" sz="2500" b="1" dirty="0" smtClean="0">
                  <a:solidFill>
                    <a:srgbClr val="F79646"/>
                  </a:solidFill>
                  <a:latin typeface="Calibri"/>
                  <a:ea typeface="Calibri"/>
                  <a:cs typeface="Calibri"/>
                  <a:sym typeface="Calibri"/>
                </a:rPr>
                <a:t>European Networks</a:t>
              </a:r>
              <a:endParaRPr lang="fr" sz="2500" b="1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3734" y="1647192"/>
              <a:ext cx="1452453" cy="690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Shape 147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736" y="1704081"/>
              <a:ext cx="972722" cy="713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156" descr="http://www.elixir-europe.org/global/images/ELIXIR_logo.png">
              <a:extLst>
                <a:ext uri="{FF2B5EF4-FFF2-40B4-BE49-F238E27FC236}">
                  <a16:creationId xmlns:a16="http://schemas.microsoft.com/office/drawing/2014/main" id="{B67ACDC2-763E-974C-B440-03DD66E7DC5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41524" y="2370254"/>
              <a:ext cx="918505" cy="688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168" name="Image 16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0" y="4711356"/>
            <a:ext cx="1030933" cy="581673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986858" y="4913570"/>
            <a:ext cx="6117968" cy="1198833"/>
            <a:chOff x="2986858" y="4913570"/>
            <a:chExt cx="6117968" cy="1198833"/>
          </a:xfrm>
        </p:grpSpPr>
        <p:pic>
          <p:nvPicPr>
            <p:cNvPr id="61" name="Shape 144"/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22176" y="5508594"/>
              <a:ext cx="1547699" cy="453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Shape 164" descr="http://www.cropontology.org/images/Crop_Ontology_logo.png"/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19280" y="5449296"/>
              <a:ext cx="1619700" cy="5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766" y="5541659"/>
              <a:ext cx="1506060" cy="386007"/>
            </a:xfrm>
            <a:prstGeom prst="rect">
              <a:avLst/>
            </a:prstGeom>
          </p:spPr>
        </p:pic>
        <p:grpSp>
          <p:nvGrpSpPr>
            <p:cNvPr id="23" name="Groupe 22"/>
            <p:cNvGrpSpPr/>
            <p:nvPr/>
          </p:nvGrpSpPr>
          <p:grpSpPr>
            <a:xfrm>
              <a:off x="2986858" y="5360632"/>
              <a:ext cx="964502" cy="751771"/>
              <a:chOff x="8151292" y="5440494"/>
              <a:chExt cx="964502" cy="751771"/>
            </a:xfrm>
          </p:grpSpPr>
          <p:pic>
            <p:nvPicPr>
              <p:cNvPr id="68" name="Picture 20" descr="FAO-logo">
                <a:hlinkClick r:id="rId13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1010"/>
              <a:stretch/>
            </p:blipFill>
            <p:spPr bwMode="auto">
              <a:xfrm>
                <a:off x="8151292" y="5447523"/>
                <a:ext cx="419539" cy="433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ZoneTexte 68"/>
              <p:cNvSpPr txBox="1"/>
              <p:nvPr/>
            </p:nvSpPr>
            <p:spPr>
              <a:xfrm>
                <a:off x="8242046" y="5822933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MCPD</a:t>
                </a:r>
              </a:p>
            </p:txBody>
          </p:sp>
          <p:pic>
            <p:nvPicPr>
              <p:cNvPr id="70" name="Picture 17" descr="bioversity-logo">
                <a:hlinkClick r:id="rId15"/>
              </p:cNvPr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1205" y="5440494"/>
                <a:ext cx="434589" cy="38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4181734" y="4913570"/>
              <a:ext cx="398647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500" b="1" dirty="0" smtClean="0"/>
                <a:t>International data Standards</a:t>
              </a:r>
              <a:endParaRPr lang="fr-FR" sz="2500" b="1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74204" y="1144673"/>
            <a:ext cx="2678652" cy="1288599"/>
            <a:chOff x="374204" y="1144673"/>
            <a:chExt cx="2678652" cy="1288599"/>
          </a:xfrm>
        </p:grpSpPr>
        <p:sp>
          <p:nvSpPr>
            <p:cNvPr id="150" name="Shape 150"/>
            <p:cNvSpPr txBox="1"/>
            <p:nvPr/>
          </p:nvSpPr>
          <p:spPr>
            <a:xfrm>
              <a:off x="374204" y="1144673"/>
              <a:ext cx="2678652" cy="90293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fr-FR" sz="2500" b="1" dirty="0" smtClean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French </a:t>
              </a:r>
              <a:r>
                <a:rPr lang="fr" sz="2500" b="1" dirty="0" smtClean="0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 lang="fr" sz="2500" b="1" dirty="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727" y="2075174"/>
              <a:ext cx="1121394" cy="303983"/>
            </a:xfrm>
            <a:prstGeom prst="rect">
              <a:avLst/>
            </a:prstGeom>
          </p:spPr>
        </p:pic>
        <p:pic>
          <p:nvPicPr>
            <p:cNvPr id="5126" name="Picture 6" descr="ccueil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30" y="1625490"/>
              <a:ext cx="1043608" cy="434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754F793-8EE7-6641-9329-79CD86AC3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039" y="1661978"/>
              <a:ext cx="1185077" cy="418593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7030" y="2023009"/>
              <a:ext cx="933702" cy="410263"/>
            </a:xfrm>
            <a:prstGeom prst="rect">
              <a:avLst/>
            </a:prstGeom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44267" y="3863161"/>
            <a:ext cx="2035755" cy="8148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946288" y="40881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1787954" y="410009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16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88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9DF7A13-0801-6F4C-A721-B0B65AFA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95" y="0"/>
            <a:ext cx="8100392" cy="90872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Publication, Standards,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Portals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0" name="Shape 90"/>
          <p:cNvSpPr/>
          <p:nvPr/>
        </p:nvSpPr>
        <p:spPr>
          <a:xfrm>
            <a:off x="2799654" y="3046346"/>
            <a:ext cx="6248675" cy="8619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fr-FR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Services </a:t>
            </a:r>
          </a:p>
        </p:txBody>
      </p:sp>
      <p:sp>
        <p:nvSpPr>
          <p:cNvPr id="91" name="Shape 91"/>
          <p:cNvSpPr/>
          <p:nvPr/>
        </p:nvSpPr>
        <p:spPr>
          <a:xfrm>
            <a:off x="7289654" y="3956619"/>
            <a:ext cx="155100" cy="291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3551688" y="1968998"/>
            <a:ext cx="966600" cy="610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fr-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GnpIS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fr-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Ephesis</a:t>
            </a:r>
          </a:p>
        </p:txBody>
      </p:sp>
      <p:sp>
        <p:nvSpPr>
          <p:cNvPr id="94" name="Shape 94"/>
          <p:cNvSpPr/>
          <p:nvPr/>
        </p:nvSpPr>
        <p:spPr>
          <a:xfrm>
            <a:off x="7651446" y="1904256"/>
            <a:ext cx="1123800" cy="610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3923244" y="2608850"/>
            <a:ext cx="223500" cy="35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8191620" y="2615664"/>
            <a:ext cx="223500" cy="35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9102995" y="1381741"/>
            <a:ext cx="1518599" cy="4537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D7E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000" tIns="91425" rIns="36000" bIns="91425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fr-FR" sz="16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</a:p>
          <a:p>
            <a:pPr>
              <a:buClr>
                <a:srgbClr val="000000"/>
              </a:buClr>
              <a:buSzPct val="25000"/>
            </a:pPr>
            <a:r>
              <a:rPr lang="fr-FR" sz="16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Ontologies</a:t>
            </a:r>
          </a:p>
        </p:txBody>
      </p:sp>
      <p:sp>
        <p:nvSpPr>
          <p:cNvPr id="129" name="Shape 129"/>
          <p:cNvSpPr/>
          <p:nvPr/>
        </p:nvSpPr>
        <p:spPr>
          <a:xfrm>
            <a:off x="4616811" y="4149080"/>
            <a:ext cx="193500" cy="861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6195039" y="4000620"/>
            <a:ext cx="193500" cy="861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206811" y="4063789"/>
            <a:ext cx="193500" cy="861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5405760" y="3967929"/>
            <a:ext cx="155100" cy="291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 descr="tplogo_transparent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1738" y="2263847"/>
            <a:ext cx="821356" cy="28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http://www.elixir-europe.org/global/images/ELIXIR_logo.png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632" y="1827828"/>
            <a:ext cx="698700" cy="5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5254426" y="2609514"/>
            <a:ext cx="223500" cy="35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Shape 158"/>
          <p:cNvGrpSpPr/>
          <p:nvPr/>
        </p:nvGrpSpPr>
        <p:grpSpPr>
          <a:xfrm>
            <a:off x="6451191" y="1802123"/>
            <a:ext cx="965777" cy="718020"/>
            <a:chOff x="3299130" y="1823874"/>
            <a:chExt cx="965777" cy="718020"/>
          </a:xfrm>
        </p:grpSpPr>
        <p:pic>
          <p:nvPicPr>
            <p:cNvPr id="159" name="Shape 159" descr="http://ist.blogs.inra.fr/wdi/wp-content/uploads/sites/8/2015/07/logo_wheatIS.jpg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99130" y="1823874"/>
              <a:ext cx="962211" cy="339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 descr="Wheat Initiative"/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99130" y="2179727"/>
              <a:ext cx="965777" cy="362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Shape 161"/>
          <p:cNvSpPr/>
          <p:nvPr/>
        </p:nvSpPr>
        <p:spPr>
          <a:xfrm>
            <a:off x="6822330" y="2608858"/>
            <a:ext cx="223500" cy="35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Shape 164" descr="Emphasis Logo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87" y="1917006"/>
            <a:ext cx="1097259" cy="47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357" y="2007907"/>
            <a:ext cx="698699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7294" y="4976495"/>
            <a:ext cx="885096" cy="65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Image 197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9697" y="2362776"/>
            <a:ext cx="751465" cy="2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Shape 163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251" y="2377948"/>
            <a:ext cx="466994" cy="13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07" y="3608046"/>
            <a:ext cx="967275" cy="210850"/>
          </a:xfrm>
          <a:prstGeom prst="rect">
            <a:avLst/>
          </a:prstGeom>
        </p:spPr>
      </p:pic>
      <p:sp>
        <p:nvSpPr>
          <p:cNvPr id="199" name="Shape 98"/>
          <p:cNvSpPr/>
          <p:nvPr/>
        </p:nvSpPr>
        <p:spPr>
          <a:xfrm>
            <a:off x="1603337" y="3988134"/>
            <a:ext cx="1196316" cy="205231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000" tIns="91425" rIns="36000" bIns="91425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fr-FR" sz="12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</a:p>
          <a:p>
            <a:pPr>
              <a:buClr>
                <a:srgbClr val="000000"/>
              </a:buClr>
              <a:buSzPct val="25000"/>
            </a:pPr>
            <a:r>
              <a:rPr lang="fr-FR" sz="1200" b="1" dirty="0"/>
              <a:t>Storage</a:t>
            </a:r>
          </a:p>
          <a:p>
            <a:pPr>
              <a:buClr>
                <a:srgbClr val="000000"/>
              </a:buClr>
              <a:buSzPct val="25000"/>
            </a:pPr>
            <a:r>
              <a:rPr lang="fr-FR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</a:p>
          <a:p>
            <a:pPr>
              <a:buClr>
                <a:srgbClr val="000000"/>
              </a:buClr>
              <a:buSzPct val="25000"/>
            </a:pPr>
            <a:r>
              <a:rPr lang="fr-FR" sz="1200" b="1" dirty="0" err="1"/>
              <a:t>Compute</a:t>
            </a:r>
            <a:endParaRPr lang="fr-FR"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118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04" y="4316641"/>
            <a:ext cx="822872" cy="5270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7207198" y="3290418"/>
            <a:ext cx="194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Generic</a:t>
            </a:r>
            <a:r>
              <a:rPr lang="fr-FR" dirty="0"/>
              <a:t> Data </a:t>
            </a:r>
            <a:r>
              <a:rPr lang="fr-FR" dirty="0" err="1"/>
              <a:t>discovery</a:t>
            </a:r>
            <a:endParaRPr lang="fr-FR" dirty="0"/>
          </a:p>
        </p:txBody>
      </p:sp>
      <p:pic>
        <p:nvPicPr>
          <p:cNvPr id="7170" name="Picture 2" descr="ésultat de recherche d'images pour &quot;solr&quot;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974" y="3584415"/>
            <a:ext cx="510711" cy="25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geningen University &amp; Research logo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2" y="4341224"/>
            <a:ext cx="1234842" cy="23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Shape 156" descr="http://www.elixir-europe.org/global/images/ELIXIR_logo.png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1607" y="5017715"/>
            <a:ext cx="698700" cy="5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Image 73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1863" y="5058390"/>
            <a:ext cx="751465" cy="2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Shape 164" descr="Emphasis Logo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32" y="5279813"/>
            <a:ext cx="922956" cy="35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Image 76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2752" y="5713850"/>
            <a:ext cx="751465" cy="2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1971E5-BE7B-284D-8E4E-30DEE8AEBD8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12" y="4233776"/>
            <a:ext cx="1119351" cy="395209"/>
          </a:xfrm>
          <a:prstGeom prst="rect">
            <a:avLst/>
          </a:prstGeom>
        </p:spPr>
      </p:pic>
      <p:sp>
        <p:nvSpPr>
          <p:cNvPr id="41" name="Shape 133">
            <a:extLst>
              <a:ext uri="{FF2B5EF4-FFF2-40B4-BE49-F238E27FC236}">
                <a16:creationId xmlns:a16="http://schemas.microsoft.com/office/drawing/2014/main" id="{40A766AD-74EE-8F48-9234-2D1EEF0BFFA2}"/>
              </a:ext>
            </a:extLst>
          </p:cNvPr>
          <p:cNvSpPr/>
          <p:nvPr/>
        </p:nvSpPr>
        <p:spPr>
          <a:xfrm>
            <a:off x="3433832" y="3996493"/>
            <a:ext cx="155100" cy="291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2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0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" y="35041"/>
            <a:ext cx="7346829" cy="600994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96417" y="5875704"/>
            <a:ext cx="291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From </a:t>
            </a:r>
            <a:r>
              <a:rPr lang="fr-FR" sz="1600" b="1" dirty="0" err="1"/>
              <a:t>Rowan</a:t>
            </a:r>
            <a:r>
              <a:rPr lang="fr-FR" sz="1600" b="1" dirty="0"/>
              <a:t> </a:t>
            </a:r>
            <a:r>
              <a:rPr lang="fr-FR" sz="1600" b="1" dirty="0" err="1"/>
              <a:t>University</a:t>
            </a:r>
            <a:r>
              <a:rPr lang="fr-FR" sz="1600" b="1" dirty="0"/>
              <a:t>, NJ, USA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24694" y="2336158"/>
            <a:ext cx="4667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</a:t>
            </a:r>
            <a:r>
              <a:rPr lang="fr-FR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challenge: </a:t>
            </a:r>
            <a:r>
              <a:rPr lang="fr-FR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fr-FR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</a:t>
            </a:r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(international) </a:t>
            </a:r>
            <a:r>
              <a:rPr lang="fr-FR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r>
              <a:rPr lang="fr-FR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facilitating</a:t>
            </a:r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management all </a:t>
            </a:r>
            <a:r>
              <a:rPr lang="fr-FR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fr-FR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life cycle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4608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9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Phenotyping</a:t>
            </a:r>
            <a:r>
              <a:rPr lang="fr-FR" dirty="0" smtClean="0"/>
              <a:t> data life cycle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486523099"/>
              </p:ext>
            </p:extLst>
          </p:nvPr>
        </p:nvGraphicFramePr>
        <p:xfrm>
          <a:off x="2032000" y="7589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2FF13AE-4C28-E447-B0ED-568A207630BA}"/>
              </a:ext>
            </a:extLst>
          </p:cNvPr>
          <p:cNvSpPr/>
          <p:nvPr/>
        </p:nvSpPr>
        <p:spPr>
          <a:xfrm>
            <a:off x="3893634" y="5642773"/>
            <a:ext cx="44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dirty="0" err="1">
                <a:sym typeface="Wingdings" panose="05000000000000000000" pitchFamily="2" charset="2"/>
              </a:rPr>
              <a:t>Raw</a:t>
            </a:r>
            <a:r>
              <a:rPr lang="fr-FR" sz="2400" b="1" dirty="0">
                <a:sym typeface="Wingdings" panose="05000000000000000000" pitchFamily="2" charset="2"/>
              </a:rPr>
              <a:t> data long </a:t>
            </a:r>
            <a:r>
              <a:rPr lang="fr-FR" sz="2400" b="1" dirty="0" err="1">
                <a:sym typeface="Wingdings" panose="05000000000000000000" pitchFamily="2" charset="2"/>
              </a:rPr>
              <a:t>term</a:t>
            </a:r>
            <a:r>
              <a:rPr lang="fr-FR" sz="2400" b="1" dirty="0">
                <a:sym typeface="Wingdings" panose="05000000000000000000" pitchFamily="2" charset="2"/>
              </a:rPr>
              <a:t> conservation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024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107"/>
          <p:cNvGrpSpPr/>
          <p:nvPr/>
        </p:nvGrpSpPr>
        <p:grpSpPr>
          <a:xfrm>
            <a:off x="3038430" y="1102589"/>
            <a:ext cx="5838742" cy="3834255"/>
            <a:chOff x="245961" y="2787984"/>
            <a:chExt cx="6325304" cy="4153776"/>
          </a:xfrm>
        </p:grpSpPr>
        <p:cxnSp>
          <p:nvCxnSpPr>
            <p:cNvPr id="109" name="Connecteur en arc 108"/>
            <p:cNvCxnSpPr>
              <a:stCxn id="113" idx="2"/>
              <a:endCxn id="115" idx="0"/>
            </p:cNvCxnSpPr>
            <p:nvPr/>
          </p:nvCxnSpPr>
          <p:spPr>
            <a:xfrm rot="10800000" flipV="1">
              <a:off x="3252342" y="5363600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1742949" y="3310776"/>
              <a:ext cx="341363" cy="163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23">
                <a:solidFill>
                  <a:schemeClr val="tx1"/>
                </a:solidFill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5961" y="3169186"/>
              <a:ext cx="2232000" cy="1351766"/>
            </a:xfrm>
            <a:prstGeom prst="rect">
              <a:avLst/>
            </a:prstGeom>
            <a:solidFill>
              <a:schemeClr val="bg2"/>
            </a:solidFill>
            <a:ln/>
          </p:spPr>
        </p:pic>
        <p:sp>
          <p:nvSpPr>
            <p:cNvPr id="113" name="Ellipse 112"/>
            <p:cNvSpPr/>
            <p:nvPr/>
          </p:nvSpPr>
          <p:spPr>
            <a:xfrm>
              <a:off x="4174730" y="5169023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anno86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4" name="Connecteur en arc 113"/>
            <p:cNvCxnSpPr>
              <a:stCxn id="113" idx="3"/>
              <a:endCxn id="132" idx="0"/>
            </p:cNvCxnSpPr>
            <p:nvPr/>
          </p:nvCxnSpPr>
          <p:spPr>
            <a:xfrm rot="5400000">
              <a:off x="3557688" y="5740133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Ellipse 114"/>
            <p:cNvSpPr/>
            <p:nvPr/>
          </p:nvSpPr>
          <p:spPr>
            <a:xfrm>
              <a:off x="2745360" y="5745088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plant795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Oval 28"/>
            <p:cNvSpPr>
              <a:spLocks noChangeArrowheads="1"/>
            </p:cNvSpPr>
            <p:nvPr/>
          </p:nvSpPr>
          <p:spPr bwMode="auto">
            <a:xfrm>
              <a:off x="5445224" y="6449713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Llorenç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7" name="Connecteur en arc 116"/>
            <p:cNvCxnSpPr>
              <a:stCxn id="113" idx="4"/>
              <a:endCxn id="131" idx="0"/>
            </p:cNvCxnSpPr>
            <p:nvPr/>
          </p:nvCxnSpPr>
          <p:spPr>
            <a:xfrm rot="16200000" flipH="1">
              <a:off x="4664586" y="5682885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eur en arc 117"/>
            <p:cNvCxnSpPr>
              <a:stCxn id="113" idx="6"/>
              <a:endCxn id="116" idx="0"/>
            </p:cNvCxnSpPr>
            <p:nvPr/>
          </p:nvCxnSpPr>
          <p:spPr>
            <a:xfrm>
              <a:off x="5403855" y="5363601"/>
              <a:ext cx="575463" cy="1086112"/>
            </a:xfrm>
            <a:prstGeom prst="curvedConnector2">
              <a:avLst/>
            </a:prstGeom>
            <a:ln w="63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5229200" y="560107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4437112" y="5863843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26"/>
            <p:cNvSpPr>
              <a:spLocks noChangeArrowheads="1"/>
            </p:cNvSpPr>
            <p:nvPr/>
          </p:nvSpPr>
          <p:spPr bwMode="auto">
            <a:xfrm>
              <a:off x="3403302" y="6159568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2996952" y="5385048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03017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97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673823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98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7" name="Picture 2" descr="http://web.supagro.inra.fr/phis/data/phenoarch/thumbs/ARCH2017-03-30/6688/9b5df3f9-02aa-49b7-be8d-0b75ba71decb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2656" y="5313040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  <a:extLst/>
          </p:spPr>
        </p:pic>
        <p:pic>
          <p:nvPicPr>
            <p:cNvPr id="128" name="Picture 4" descr="http://web.supagro.inra.fr/phis/data/phenoarch/thumbs/ARCH2017-03-30/6696/a29a197c-d299-4152-a147-79da4e91df0d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75224" y="5313041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  <a:extLst/>
          </p:spPr>
        </p:pic>
        <p:cxnSp>
          <p:nvCxnSpPr>
            <p:cNvPr id="130" name="Connecteur droit 129"/>
            <p:cNvCxnSpPr/>
            <p:nvPr/>
          </p:nvCxnSpPr>
          <p:spPr>
            <a:xfrm>
              <a:off x="1475224" y="3296816"/>
              <a:ext cx="9560" cy="1224136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à coins arrondis 130"/>
            <p:cNvSpPr/>
            <p:nvPr/>
          </p:nvSpPr>
          <p:spPr>
            <a:xfrm>
              <a:off x="4628656" y="6163251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"2017-05-15”</a:t>
              </a:r>
            </a:p>
          </p:txBody>
        </p:sp>
        <p:sp>
          <p:nvSpPr>
            <p:cNvPr id="132" name="Rectangle à coins arrondis 131"/>
            <p:cNvSpPr/>
            <p:nvPr/>
          </p:nvSpPr>
          <p:spPr>
            <a:xfrm>
              <a:off x="2868121" y="6537176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‘Fallen plant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during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imaging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  <p:cxnSp>
          <p:nvCxnSpPr>
            <p:cNvPr id="133" name="Connecteur en arc 132"/>
            <p:cNvCxnSpPr>
              <a:stCxn id="134" idx="2"/>
              <a:endCxn id="136" idx="0"/>
            </p:cNvCxnSpPr>
            <p:nvPr/>
          </p:nvCxnSpPr>
          <p:spPr>
            <a:xfrm rot="10800000" flipV="1">
              <a:off x="3310195" y="2982561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4232583" y="2787984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anno480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5" name="Connecteur en arc 134"/>
            <p:cNvCxnSpPr>
              <a:stCxn id="134" idx="3"/>
              <a:endCxn id="145" idx="0"/>
            </p:cNvCxnSpPr>
            <p:nvPr/>
          </p:nvCxnSpPr>
          <p:spPr>
            <a:xfrm rot="5400000">
              <a:off x="3615541" y="3359094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/>
            <p:cNvSpPr/>
            <p:nvPr/>
          </p:nvSpPr>
          <p:spPr>
            <a:xfrm>
              <a:off x="2803213" y="3364049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plot97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Oval 28"/>
            <p:cNvSpPr>
              <a:spLocks noChangeArrowheads="1"/>
            </p:cNvSpPr>
            <p:nvPr/>
          </p:nvSpPr>
          <p:spPr bwMode="auto">
            <a:xfrm>
              <a:off x="5503077" y="4068674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Romain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8" name="Connecteur en arc 137"/>
            <p:cNvCxnSpPr>
              <a:stCxn id="134" idx="4"/>
              <a:endCxn id="144" idx="0"/>
            </p:cNvCxnSpPr>
            <p:nvPr/>
          </p:nvCxnSpPr>
          <p:spPr>
            <a:xfrm rot="16200000" flipH="1">
              <a:off x="4722439" y="3301846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en arc 138"/>
            <p:cNvCxnSpPr>
              <a:stCxn id="134" idx="6"/>
              <a:endCxn id="137" idx="0"/>
            </p:cNvCxnSpPr>
            <p:nvPr/>
          </p:nvCxnSpPr>
          <p:spPr>
            <a:xfrm>
              <a:off x="5461708" y="2982562"/>
              <a:ext cx="575463" cy="1086112"/>
            </a:xfrm>
            <a:prstGeom prst="curvedConnector2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5287053" y="322003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4494965" y="3482804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2" name="Rectangle 26"/>
            <p:cNvSpPr>
              <a:spLocks noChangeArrowheads="1"/>
            </p:cNvSpPr>
            <p:nvPr/>
          </p:nvSpPr>
          <p:spPr bwMode="auto">
            <a:xfrm>
              <a:off x="3429000" y="3783305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3054805" y="3004009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à coins arrondis 143"/>
            <p:cNvSpPr/>
            <p:nvPr/>
          </p:nvSpPr>
          <p:spPr>
            <a:xfrm>
              <a:off x="4686509" y="3782212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"2017-06-29”</a:t>
              </a:r>
            </a:p>
          </p:txBody>
        </p:sp>
        <p:sp>
          <p:nvSpPr>
            <p:cNvPr id="145" name="Rectangle à coins arrondis 144"/>
            <p:cNvSpPr/>
            <p:nvPr/>
          </p:nvSpPr>
          <p:spPr>
            <a:xfrm>
              <a:off x="2925974" y="4156137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‘Plots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lodged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after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the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storm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99155" y="5345693"/>
            <a:ext cx="11768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Events or follow the 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Annotation Data Model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that allows assigning motivation and purpose attributes to annotations (e.g.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oa:describing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oa:identifying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oa:linking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replying, etc.). 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 Core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properties such as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dcterms:created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dcterms:creator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are also used.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re 57"/>
          <p:cNvSpPr txBox="1">
            <a:spLocks/>
          </p:cNvSpPr>
          <p:nvPr/>
        </p:nvSpPr>
        <p:spPr>
          <a:xfrm>
            <a:off x="2640624" y="0"/>
            <a:ext cx="8027377" cy="64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</a:rPr>
              <a:t>Annotation of events: plot and plant accidents</a:t>
            </a:r>
          </a:p>
        </p:txBody>
      </p:sp>
    </p:spTree>
    <p:extLst>
      <p:ext uri="{BB962C8B-B14F-4D97-AF65-F5344CB8AC3E}">
        <p14:creationId xmlns:p14="http://schemas.microsoft.com/office/powerpoint/2010/main" val="17752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47595" y="1294302"/>
            <a:ext cx="7596023" cy="66325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Global plant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phenology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portal: 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www.plantphenology.org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Pan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European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PEP725 Plant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henology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atabase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: http://www.pep725.eu/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39FAC4C0-B7C3-4CC9-B18B-46377D7845B8}" type="slidenum">
              <a:rPr lang="fr-BE" smtClean="0"/>
              <a:pPr>
                <a:defRPr/>
              </a:pPr>
              <a:t>3</a:t>
            </a:fld>
            <a:endParaRPr lang="fr-BE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673763" y="1"/>
            <a:ext cx="8844475" cy="1114491"/>
          </a:xfrm>
        </p:spPr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impact of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plant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phenology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1583499" y="2352171"/>
            <a:ext cx="5209991" cy="16842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to:</a:t>
            </a:r>
          </a:p>
          <a:p>
            <a:pPr lvl="1"/>
            <a:r>
              <a:rPr lang="fr-FR" sz="2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Geo-reference</a:t>
            </a:r>
            <a:endParaRPr lang="fr-FR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. 50% of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flowers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29262" y="2601165"/>
            <a:ext cx="235226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</a:t>
            </a:r>
            <a:endParaRPr lang="fr-FR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74961" y="4290387"/>
            <a:ext cx="1134128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Phenology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data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sources =&gt;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possibly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record and format data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Modelers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of the impact of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Geneticists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breeders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Genbank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managers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station managers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Civil 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society: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vintage dates, cherry blooming date…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081523" y="2331694"/>
            <a:ext cx="3515883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to: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Geo-reference</a:t>
            </a:r>
            <a:endParaRPr lang="fr-FR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T°C, …)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Events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hail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964863" y="2023875"/>
            <a:ext cx="235226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Phenology</a:t>
            </a:r>
            <a:r>
              <a:rPr lang="fr-FR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8039035" y="1993834"/>
            <a:ext cx="235226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Climatic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223794" y="2630261"/>
            <a:ext cx="2885633" cy="3547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345219" y="2894400"/>
            <a:ext cx="2764208" cy="10933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409178" y="0"/>
            <a:ext cx="9363205" cy="908720"/>
          </a:xfrm>
        </p:spPr>
        <p:txBody>
          <a:bodyPr/>
          <a:lstStyle/>
          <a:p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fr-F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fr-FR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Phenomic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C12F14-8B3C-4EAB-983F-40311AB14254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36" name="Diagramme 35"/>
          <p:cNvGraphicFramePr/>
          <p:nvPr>
            <p:extLst>
              <p:ext uri="{D42A27DB-BD31-4B8C-83A1-F6EECF244321}">
                <p14:modId xmlns:p14="http://schemas.microsoft.com/office/powerpoint/2010/main" val="2358403367"/>
              </p:ext>
            </p:extLst>
          </p:nvPr>
        </p:nvGraphicFramePr>
        <p:xfrm>
          <a:off x="2024680" y="9288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à coins arrondis 28"/>
          <p:cNvSpPr/>
          <p:nvPr/>
        </p:nvSpPr>
        <p:spPr>
          <a:xfrm>
            <a:off x="2443129" y="79675"/>
            <a:ext cx="1620000" cy="41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5739439" y="79675"/>
            <a:ext cx="1620000" cy="414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9082649" y="83496"/>
            <a:ext cx="1800000" cy="54644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rganigramme : Disque magnétique 3"/>
          <p:cNvSpPr/>
          <p:nvPr/>
        </p:nvSpPr>
        <p:spPr>
          <a:xfrm>
            <a:off x="2657961" y="1161047"/>
            <a:ext cx="1105200" cy="900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GeneBank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&amp; EMBL archives</a:t>
            </a:r>
          </a:p>
        </p:txBody>
      </p:sp>
      <p:sp>
        <p:nvSpPr>
          <p:cNvPr id="6" name="Organigramme : Disque magnétique 5"/>
          <p:cNvSpPr/>
          <p:nvPr/>
        </p:nvSpPr>
        <p:spPr>
          <a:xfrm>
            <a:off x="2657961" y="2212771"/>
            <a:ext cx="1105200" cy="900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GLIS/DOI</a:t>
            </a:r>
          </a:p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BioSample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rganigramme : Disque magnétique 6"/>
          <p:cNvSpPr/>
          <p:nvPr/>
        </p:nvSpPr>
        <p:spPr>
          <a:xfrm>
            <a:off x="6037975" y="1120648"/>
            <a:ext cx="1105200" cy="900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Gramene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ORCAE</a:t>
            </a:r>
          </a:p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VitisCyc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rganigramme : Disque magnétique 7"/>
          <p:cNvSpPr/>
          <p:nvPr/>
        </p:nvSpPr>
        <p:spPr>
          <a:xfrm>
            <a:off x="6018223" y="2198671"/>
            <a:ext cx="1105200" cy="828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VVIC</a:t>
            </a:r>
          </a:p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VitisDB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GRIN</a:t>
            </a:r>
          </a:p>
        </p:txBody>
      </p:sp>
      <p:sp>
        <p:nvSpPr>
          <p:cNvPr id="9" name="Organigramme : Disque magnétique 8"/>
          <p:cNvSpPr/>
          <p:nvPr/>
        </p:nvSpPr>
        <p:spPr>
          <a:xfrm>
            <a:off x="6010816" y="3182823"/>
            <a:ext cx="1103743" cy="828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GnpIS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9268210" y="764704"/>
            <a:ext cx="1440000" cy="108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Infrastructures for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data production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261771" y="1978103"/>
            <a:ext cx="1440000" cy="108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Grapevine</a:t>
            </a:r>
            <a:endParaRPr lang="fr-F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Germplasm</a:t>
            </a:r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Repositories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9268210" y="3212976"/>
            <a:ext cx="1440000" cy="108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Infrastructures for plant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phenotyping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9268210" y="4365104"/>
            <a:ext cx="1440000" cy="108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ouble flèche horizontale 16"/>
          <p:cNvSpPr/>
          <p:nvPr/>
        </p:nvSpPr>
        <p:spPr>
          <a:xfrm>
            <a:off x="7375845" y="1103257"/>
            <a:ext cx="1692000" cy="900000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Communitity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standards</a:t>
            </a:r>
          </a:p>
        </p:txBody>
      </p:sp>
      <p:sp>
        <p:nvSpPr>
          <p:cNvPr id="19" name="Flèche gauche 18"/>
          <p:cNvSpPr/>
          <p:nvPr/>
        </p:nvSpPr>
        <p:spPr>
          <a:xfrm>
            <a:off x="7373794" y="2152747"/>
            <a:ext cx="1692000" cy="900000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+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61287" y="63691"/>
            <a:ext cx="186538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 err="1">
                <a:latin typeface="Arial" panose="020B0604020202020204" pitchFamily="34" charset="0"/>
                <a:cs typeface="Arial" panose="020B0604020202020204" pitchFamily="34" charset="0"/>
              </a:rPr>
              <a:t>Grapevine</a:t>
            </a:r>
            <a:r>
              <a:rPr lang="fr-FR" sz="21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133" dirty="0" err="1">
                <a:latin typeface="Arial" panose="020B0604020202020204" pitchFamily="34" charset="0"/>
                <a:cs typeface="Arial" panose="020B0604020202020204" pitchFamily="34" charset="0"/>
              </a:rPr>
              <a:t>community’s</a:t>
            </a:r>
            <a:r>
              <a:rPr lang="fr-FR" sz="21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133" dirty="0" err="1">
                <a:latin typeface="Arial" panose="020B0604020202020204" pitchFamily="34" charset="0"/>
                <a:cs typeface="Arial" panose="020B0604020202020204" pitchFamily="34" charset="0"/>
              </a:rPr>
              <a:t>repositories</a:t>
            </a:r>
            <a:endParaRPr lang="fr-FR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886672" y="60929"/>
            <a:ext cx="229881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latin typeface="Arial" panose="020B0604020202020204" pitchFamily="34" charset="0"/>
                <a:cs typeface="Arial" panose="020B0604020202020204" pitchFamily="34" charset="0"/>
              </a:rPr>
              <a:t>Data production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396634" y="131100"/>
            <a:ext cx="185561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</a:p>
          <a:p>
            <a:r>
              <a:rPr lang="fr-FR" sz="2133" dirty="0" err="1">
                <a:latin typeface="Arial" panose="020B0604020202020204" pitchFamily="34" charset="0"/>
                <a:cs typeface="Arial" panose="020B0604020202020204" pitchFamily="34" charset="0"/>
              </a:rPr>
              <a:t>repositories</a:t>
            </a:r>
            <a:endParaRPr lang="fr-FR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èche droite 1"/>
          <p:cNvSpPr/>
          <p:nvPr/>
        </p:nvSpPr>
        <p:spPr>
          <a:xfrm>
            <a:off x="7373793" y="3132548"/>
            <a:ext cx="1692000" cy="900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1" name="Double flèche horizontale 30"/>
          <p:cNvSpPr/>
          <p:nvPr/>
        </p:nvSpPr>
        <p:spPr>
          <a:xfrm>
            <a:off x="4051677" y="1676119"/>
            <a:ext cx="1770035" cy="900000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èche gauche 32"/>
          <p:cNvSpPr/>
          <p:nvPr/>
        </p:nvSpPr>
        <p:spPr>
          <a:xfrm>
            <a:off x="4030583" y="2642157"/>
            <a:ext cx="1692000" cy="90000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Curated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4" name="Organigramme : Disque magnétique 33"/>
          <p:cNvSpPr/>
          <p:nvPr/>
        </p:nvSpPr>
        <p:spPr>
          <a:xfrm>
            <a:off x="2684985" y="3226583"/>
            <a:ext cx="1103743" cy="82800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>
                <a:latin typeface="Arial" panose="020B0604020202020204" pitchFamily="34" charset="0"/>
                <a:cs typeface="Arial" panose="020B0604020202020204" pitchFamily="34" charset="0"/>
              </a:rPr>
              <a:t>Agroportal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Biosharing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1989575" y="4293097"/>
            <a:ext cx="6016035" cy="1825391"/>
            <a:chOff x="27166" y="4293096"/>
            <a:chExt cx="6016034" cy="1825390"/>
          </a:xfrm>
        </p:grpSpPr>
        <p:sp>
          <p:nvSpPr>
            <p:cNvPr id="10" name="Flèche droite rayée 9"/>
            <p:cNvSpPr/>
            <p:nvPr/>
          </p:nvSpPr>
          <p:spPr>
            <a:xfrm rot="5400000">
              <a:off x="2573456" y="1746806"/>
              <a:ext cx="923453" cy="6016034"/>
            </a:xfrm>
            <a:prstGeom prst="striped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1635203" y="4335956"/>
              <a:ext cx="3449616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33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fr-FR" sz="2133" dirty="0" err="1"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  <a:r>
                <a:rPr lang="fr-FR" sz="2133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fr-FR" sz="2133" dirty="0" err="1">
                  <a:latin typeface="Arial" panose="020B0604020202020204" pitchFamily="34" charset="0"/>
                  <a:cs typeface="Arial" panose="020B0604020202020204" pitchFamily="34" charset="0"/>
                </a:rPr>
                <a:t>knowledge</a:t>
              </a:r>
              <a:r>
                <a:rPr lang="fr-FR" sz="2133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133" dirty="0" err="1"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fr-FR" sz="213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rganigramme : Disque magnétique 25"/>
            <p:cNvSpPr/>
            <p:nvPr/>
          </p:nvSpPr>
          <p:spPr>
            <a:xfrm>
              <a:off x="2392728" y="5290486"/>
              <a:ext cx="1171160" cy="828000"/>
            </a:xfrm>
            <a:prstGeom prst="flowChartMagneticDisk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KnetMiner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fr-FR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InterPRO</a:t>
              </a:r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7760879" y="5884313"/>
            <a:ext cx="442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From Adam-Blondon et al (</a:t>
            </a:r>
            <a:r>
              <a:rPr lang="fr-FR" sz="1400" b="1" dirty="0"/>
              <a:t>2016</a:t>
            </a:r>
            <a:r>
              <a:rPr lang="fr-FR" sz="1600" b="1" dirty="0"/>
              <a:t>) </a:t>
            </a:r>
            <a:r>
              <a:rPr lang="fr-FR" sz="1600" b="1" dirty="0" err="1">
                <a:cs typeface="Arial" panose="020B0604020202020204" pitchFamily="34" charset="0"/>
              </a:rPr>
              <a:t>HortRes</a:t>
            </a:r>
            <a:r>
              <a:rPr lang="fr-FR" sz="1600" b="1" dirty="0">
                <a:cs typeface="Arial" panose="020B0604020202020204" pitchFamily="34" charset="0"/>
              </a:rPr>
              <a:t>, </a:t>
            </a:r>
            <a:r>
              <a:rPr lang="fr-FR" sz="1600" b="1" dirty="0" smtClean="0">
                <a:cs typeface="Arial" panose="020B0604020202020204" pitchFamily="34" charset="0"/>
              </a:rPr>
              <a:t>3:16056</a:t>
            </a:r>
            <a:endParaRPr lang="fr-FR" sz="1600" b="1" dirty="0"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0" name="Titre 4"/>
          <p:cNvSpPr>
            <a:spLocks noGrp="1"/>
          </p:cNvSpPr>
          <p:nvPr>
            <p:ph type="title"/>
          </p:nvPr>
        </p:nvSpPr>
        <p:spPr>
          <a:xfrm>
            <a:off x="-1553527" y="4500827"/>
            <a:ext cx="6820422" cy="1229323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scattered </a:t>
            </a: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ecosystem” of </a:t>
            </a: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32" name="Organigramme : Disque magnétique 31"/>
          <p:cNvSpPr/>
          <p:nvPr/>
        </p:nvSpPr>
        <p:spPr>
          <a:xfrm>
            <a:off x="10134812" y="560795"/>
            <a:ext cx="578839" cy="440432"/>
          </a:xfrm>
          <a:prstGeom prst="flowChartMagneticDisk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rganigramme : Disque magnétique 34"/>
          <p:cNvSpPr/>
          <p:nvPr/>
        </p:nvSpPr>
        <p:spPr>
          <a:xfrm>
            <a:off x="10184359" y="1878756"/>
            <a:ext cx="578839" cy="440432"/>
          </a:xfrm>
          <a:prstGeom prst="flowChartMagneticDisk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rganigramme : Disque magnétique 35"/>
          <p:cNvSpPr/>
          <p:nvPr/>
        </p:nvSpPr>
        <p:spPr>
          <a:xfrm>
            <a:off x="10176028" y="3092157"/>
            <a:ext cx="578839" cy="440432"/>
          </a:xfrm>
          <a:prstGeom prst="flowChartMagneticDisk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rganigramme : Disque magnétique 36"/>
          <p:cNvSpPr/>
          <p:nvPr/>
        </p:nvSpPr>
        <p:spPr>
          <a:xfrm>
            <a:off x="10216592" y="4262289"/>
            <a:ext cx="578839" cy="440432"/>
          </a:xfrm>
          <a:prstGeom prst="flowChartMagneticDisk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12745" y="-64518"/>
            <a:ext cx="8937240" cy="1013508"/>
          </a:xfrm>
        </p:spPr>
        <p:txBody>
          <a:bodyPr/>
          <a:lstStyle/>
          <a:p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Featuring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federations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information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fr-FR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701226" y="2374556"/>
            <a:ext cx="4968552" cy="3528392"/>
            <a:chOff x="2043132" y="2780929"/>
            <a:chExt cx="4968552" cy="352839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5" t="11187" r="7330" b="12459"/>
            <a:stretch/>
          </p:blipFill>
          <p:spPr>
            <a:xfrm>
              <a:off x="2043132" y="2780929"/>
              <a:ext cx="4968552" cy="3528392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3239683" y="2780929"/>
              <a:ext cx="3576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Nodes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4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 </a:t>
              </a:r>
              <a:r>
                <a:rPr lang="fr-FR" sz="2400" dirty="0" err="1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Resources</a:t>
              </a:r>
              <a:endParaRPr lang="fr-FR" sz="2400" dirty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71731" y="3466625"/>
              <a:ext cx="24096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Hub</a:t>
              </a:r>
              <a:r>
                <a:rPr lang="fr-FR" sz="24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 </a:t>
              </a:r>
              <a:r>
                <a:rPr lang="fr-FR" sz="2400" dirty="0">
                  <a:solidFill>
                    <a:schemeClr val="accent5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  <a:p>
              <a:r>
                <a:rPr lang="fr-FR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Services </a:t>
              </a:r>
              <a:r>
                <a:rPr lang="fr-FR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access</a:t>
              </a:r>
              <a:endParaRPr lang="fr-FR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7267" y="1135319"/>
            <a:ext cx="8919428" cy="1239237"/>
          </a:xfrm>
        </p:spPr>
        <p:txBody>
          <a:bodyPr/>
          <a:lstStyle/>
          <a:p>
            <a:pPr lvl="1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network of (stable/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sustainable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central portal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offering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services (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data)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7737549" y="1936890"/>
            <a:ext cx="3540113" cy="4104456"/>
            <a:chOff x="5724128" y="1556792"/>
            <a:chExt cx="3540113" cy="410445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436" y="3058464"/>
              <a:ext cx="3238562" cy="1101111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5823085" y="1761536"/>
              <a:ext cx="30963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Backbone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of good practices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enabling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such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infrastructures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724128" y="1556792"/>
              <a:ext cx="3333056" cy="4104456"/>
            </a:xfrm>
            <a:prstGeom prst="rect">
              <a:avLst/>
            </a:prstGeom>
            <a:noFill/>
            <a:ln w="222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fr-FR" sz="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953937" y="4301451"/>
              <a:ext cx="3310304" cy="1241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67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Wilkinson et al (2016) </a:t>
              </a:r>
              <a:r>
                <a:rPr lang="it-IT" sz="1867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SCIENTIFIC DATA, 3:160018, DOI: 10.1038/sdata.2016.18</a:t>
              </a:r>
              <a:endParaRPr lang="fr-FR" sz="1867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5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5989" y="3669027"/>
            <a:ext cx="11392422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dirty="0"/>
              <a:t>“Facilitating access to results encourages the re-use of research outputs and supports Open Science. This is essential for Europe's ability to enhance its economic performance and improve the capacity to compete through knowledge. […] Results of publicly-funded research can therefore be disseminated more broadly and faster, to the benefit of researchers, innovative industry and citizens. </a:t>
            </a:r>
            <a:endParaRPr lang="fr-FR" sz="2133" dirty="0"/>
          </a:p>
        </p:txBody>
      </p:sp>
      <p:sp>
        <p:nvSpPr>
          <p:cNvPr id="11" name="Titre 1"/>
          <p:cNvSpPr txBox="1">
            <a:spLocks/>
          </p:cNvSpPr>
          <p:nvPr/>
        </p:nvSpPr>
        <p:spPr bwMode="auto">
          <a:xfrm>
            <a:off x="1410899" y="153801"/>
            <a:ext cx="944119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 </a:t>
            </a:r>
            <a:r>
              <a:rPr lang="fr-FR" sz="3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</a:t>
            </a:r>
            <a:r>
              <a:rPr lang="fr-FR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reinforcing</a:t>
            </a:r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facilitating</a:t>
            </a:r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fr-FR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interoperability</a:t>
            </a:r>
            <a:endParaRPr lang="fr-FR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233205" y="1652802"/>
            <a:ext cx="7079153" cy="2016225"/>
            <a:chOff x="531903" y="1239601"/>
            <a:chExt cx="5309365" cy="151216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46" b="17338"/>
            <a:stretch/>
          </p:blipFill>
          <p:spPr>
            <a:xfrm>
              <a:off x="531903" y="1239601"/>
              <a:ext cx="3538086" cy="151216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9441" y="1491318"/>
              <a:ext cx="1441827" cy="998599"/>
            </a:xfrm>
            <a:prstGeom prst="rect">
              <a:avLst/>
            </a:prstGeom>
          </p:spPr>
        </p:pic>
      </p:grpSp>
      <p:sp>
        <p:nvSpPr>
          <p:cNvPr id="13" name="Flèche droite 12"/>
          <p:cNvSpPr/>
          <p:nvPr/>
        </p:nvSpPr>
        <p:spPr>
          <a:xfrm>
            <a:off x="1990051" y="5542971"/>
            <a:ext cx="624069" cy="349137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ZoneTexte 13"/>
          <p:cNvSpPr txBox="1"/>
          <p:nvPr/>
        </p:nvSpPr>
        <p:spPr>
          <a:xfrm>
            <a:off x="2699115" y="5343142"/>
            <a:ext cx="6864763" cy="7487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133" dirty="0" err="1"/>
              <a:t>Recently</a:t>
            </a:r>
            <a:r>
              <a:rPr lang="fr-FR" sz="2133" dirty="0"/>
              <a:t> </a:t>
            </a:r>
            <a:r>
              <a:rPr lang="fr-FR" sz="2133" dirty="0" err="1"/>
              <a:t>funded</a:t>
            </a:r>
            <a:r>
              <a:rPr lang="fr-FR" sz="2133" dirty="0"/>
              <a:t> </a:t>
            </a:r>
            <a:r>
              <a:rPr lang="fr-FR" sz="2133" dirty="0" err="1"/>
              <a:t>projects</a:t>
            </a:r>
            <a:r>
              <a:rPr lang="fr-FR" sz="2133" dirty="0"/>
              <a:t> </a:t>
            </a:r>
            <a:r>
              <a:rPr lang="fr-FR" sz="2133" dirty="0" err="1"/>
              <a:t>were</a:t>
            </a:r>
            <a:r>
              <a:rPr lang="fr-FR" sz="2133" dirty="0"/>
              <a:t> </a:t>
            </a:r>
            <a:r>
              <a:rPr lang="fr-FR" sz="2133" dirty="0" err="1"/>
              <a:t>asked</a:t>
            </a:r>
            <a:r>
              <a:rPr lang="fr-FR" sz="2133" dirty="0"/>
              <a:t> to </a:t>
            </a:r>
            <a:r>
              <a:rPr lang="fr-FR" sz="2133" dirty="0" err="1"/>
              <a:t>add</a:t>
            </a:r>
            <a:r>
              <a:rPr lang="fr-FR" sz="2133" dirty="0"/>
              <a:t> a WP </a:t>
            </a:r>
            <a:r>
              <a:rPr lang="fr-FR" sz="2133" dirty="0" err="1"/>
              <a:t>supporting</a:t>
            </a:r>
            <a:r>
              <a:rPr lang="fr-FR" sz="2133" dirty="0"/>
              <a:t> a FAIR </a:t>
            </a:r>
            <a:r>
              <a:rPr lang="fr-FR" sz="2133" dirty="0" err="1"/>
              <a:t>compliant</a:t>
            </a:r>
            <a:r>
              <a:rPr lang="fr-FR" sz="2133" dirty="0"/>
              <a:t> Data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06623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31504" y="1"/>
            <a:ext cx="8856984" cy="126876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the </a:t>
            </a:r>
            <a:r>
              <a:rPr lang="fr-FR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European</a:t>
            </a: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Science Cloud (EOSC)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0899"/>
          <a:stretch/>
        </p:blipFill>
        <p:spPr>
          <a:xfrm>
            <a:off x="1868983" y="2144961"/>
            <a:ext cx="8208635" cy="392432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30768" y="1254244"/>
            <a:ext cx="97992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2133" dirty="0"/>
              <a:t>The </a:t>
            </a:r>
            <a:r>
              <a:rPr lang="fr-FR" sz="2133" dirty="0" err="1"/>
              <a:t>European</a:t>
            </a:r>
            <a:r>
              <a:rPr lang="fr-FR" sz="2133" dirty="0"/>
              <a:t> infrastructures in Life Science </a:t>
            </a:r>
            <a:r>
              <a:rPr lang="fr-FR" sz="2133" dirty="0" err="1"/>
              <a:t>should</a:t>
            </a:r>
            <a:r>
              <a:rPr lang="fr-FR" sz="2133" dirty="0"/>
              <a:t> </a:t>
            </a:r>
            <a:r>
              <a:rPr lang="fr-FR" sz="2133" dirty="0" err="1"/>
              <a:t>contribute</a:t>
            </a:r>
            <a:r>
              <a:rPr lang="fr-FR" sz="2133" dirty="0"/>
              <a:t> to EOSC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fr-FR" sz="2133" dirty="0" err="1"/>
              <a:t>E.g</a:t>
            </a:r>
            <a:r>
              <a:rPr lang="fr-FR" sz="2133" dirty="0"/>
              <a:t>. </a:t>
            </a:r>
            <a:r>
              <a:rPr lang="fr-FR" sz="2133" dirty="0" err="1"/>
              <a:t>European</a:t>
            </a:r>
            <a:r>
              <a:rPr lang="fr-FR" sz="2133" dirty="0"/>
              <a:t> Infrastructure of </a:t>
            </a:r>
            <a:r>
              <a:rPr lang="fr-FR" sz="2133" dirty="0" err="1"/>
              <a:t>Bioinformatics</a:t>
            </a:r>
            <a:r>
              <a:rPr lang="fr-FR" sz="2133" dirty="0"/>
              <a:t> for </a:t>
            </a:r>
            <a:r>
              <a:rPr lang="fr-FR" sz="2133" dirty="0" smtClean="0"/>
              <a:t>Life-sciences, ELIXIR </a:t>
            </a:r>
            <a:r>
              <a:rPr lang="fr-FR" sz="2133" dirty="0"/>
              <a:t>(23 countries)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1607" y="3244336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1607" y="3244336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 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0375611" y="5900005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From N. Blomberg</a:t>
            </a:r>
          </a:p>
        </p:txBody>
      </p:sp>
    </p:spTree>
    <p:extLst>
      <p:ext uri="{BB962C8B-B14F-4D97-AF65-F5344CB8AC3E}">
        <p14:creationId xmlns:p14="http://schemas.microsoft.com/office/powerpoint/2010/main" val="31549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31183"/>
            <a:ext cx="8110912" cy="449409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3804279" y="67873"/>
            <a:ext cx="4104456" cy="828323"/>
          </a:xfrm>
          <a:prstGeom prst="rect">
            <a:avLst/>
          </a:prstGeom>
        </p:spPr>
        <p:txBody>
          <a:bodyPr vert="horz" lIns="81280" tIns="40640" rIns="81280" bIns="40640" rtlCol="0" anchor="ctr">
            <a:normAutofit/>
          </a:bodyPr>
          <a:lstStyle>
            <a:lvl1pPr algn="l" defTabSz="7715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ELIXIR’s objectives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631505" y="3087367"/>
            <a:ext cx="88101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>
                <a:solidFill>
                  <a:srgbClr val="008000"/>
                </a:solidFill>
              </a:rPr>
              <a:t>Plants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67624" y="2183579"/>
            <a:ext cx="203209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Marine </a:t>
            </a:r>
            <a:r>
              <a:rPr lang="fr-FR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metagenomics</a:t>
            </a:r>
            <a:endParaRPr lang="fr-FR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22464" y="4455519"/>
            <a:ext cx="168789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Rare </a:t>
            </a:r>
            <a:r>
              <a:rPr lang="fr-FR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diseases</a:t>
            </a:r>
            <a:endParaRPr lang="fr-FR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727849" y="2322077"/>
            <a:ext cx="154773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Human</a:t>
            </a:r>
            <a:r>
              <a:rPr lang="fr-FR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176833" y="3056956"/>
            <a:ext cx="177163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Metabolomics</a:t>
            </a:r>
            <a:endParaRPr lang="fr-FR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67887" y="3939011"/>
            <a:ext cx="143244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Proteomics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651513" y="4447889"/>
            <a:ext cx="92268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Galaxy</a:t>
            </a:r>
            <a:endParaRPr lang="fr-FR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318479" y="5849513"/>
            <a:ext cx="173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From N. Blomberg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88788" y="5808411"/>
            <a:ext cx="608910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67" b="1" dirty="0">
                <a:solidFill>
                  <a:srgbClr val="008000"/>
                </a:solidFill>
              </a:rPr>
              <a:t>Contacts Plants: Celia Miguel (IBET) &amp; Cyril Pommier (INRA)</a:t>
            </a:r>
          </a:p>
        </p:txBody>
      </p:sp>
    </p:spTree>
    <p:extLst>
      <p:ext uri="{BB962C8B-B14F-4D97-AF65-F5344CB8AC3E}">
        <p14:creationId xmlns:p14="http://schemas.microsoft.com/office/powerpoint/2010/main" val="2963126396"/>
      </p:ext>
    </p:extLst>
  </p:cSld>
  <p:clrMapOvr>
    <a:masterClrMapping/>
  </p:clrMapOvr>
</p:sld>
</file>

<file path=ppt/theme/theme1.xml><?xml version="1.0" encoding="utf-8"?>
<a:theme xmlns:a="http://schemas.openxmlformats.org/drawingml/2006/main" name="TP_WLC_006_Slideshow_EFP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dPlant_Workshop_Ontology.pptx" id="{3E099C5A-B3DE-40D7-9E65-40DDA0F0B029}" vid="{9F440C99-30EE-44DB-9335-94A38220E56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5F92528FC9C8488898B86D54615449" ma:contentTypeVersion="" ma:contentTypeDescription="Create a new document." ma:contentTypeScope="" ma:versionID="c8ac9bee5fceb45a88a8c5ccdac8820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044CBD-A309-450E-A322-B4AE7D6F010A}"/>
</file>

<file path=customXml/itemProps2.xml><?xml version="1.0" encoding="utf-8"?>
<ds:datastoreItem xmlns:ds="http://schemas.openxmlformats.org/officeDocument/2006/customXml" ds:itemID="{FF4B1357-C4CF-4013-9E35-6FCAC2119C05}"/>
</file>

<file path=customXml/itemProps3.xml><?xml version="1.0" encoding="utf-8"?>
<ds:datastoreItem xmlns:ds="http://schemas.openxmlformats.org/officeDocument/2006/customXml" ds:itemID="{FDF55B69-AADE-4DE0-BDEE-DA1E133ECD71}"/>
</file>

<file path=docProps/app.xml><?xml version="1.0" encoding="utf-8"?>
<Properties xmlns="http://schemas.openxmlformats.org/officeDocument/2006/extended-properties" xmlns:vt="http://schemas.openxmlformats.org/officeDocument/2006/docPropsVTypes">
  <Template>TP_Slideshow_EFPA_tree2b</Template>
  <TotalTime>14905</TotalTime>
  <Words>1056</Words>
  <Application>Microsoft Office PowerPoint</Application>
  <PresentationFormat>Grand écran</PresentationFormat>
  <Paragraphs>290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Calibri</vt:lpstr>
      <vt:lpstr>Courier New</vt:lpstr>
      <vt:lpstr>Helvetica</vt:lpstr>
      <vt:lpstr>Symbol</vt:lpstr>
      <vt:lpstr>Verdana</vt:lpstr>
      <vt:lpstr>Wingdings</vt:lpstr>
      <vt:lpstr>Wingdings 3</vt:lpstr>
      <vt:lpstr>TP_WLC_006_Slideshow_EFPA</vt:lpstr>
      <vt:lpstr>Workshop on phenotyping standards General Overview</vt:lpstr>
      <vt:lpstr>Context</vt:lpstr>
      <vt:lpstr>Modeling the impact of climate change using plant phenology</vt:lpstr>
      <vt:lpstr>Predictive biology:  Genomic x Environment x Phenomic</vt:lpstr>
      <vt:lpstr>Data is scattered  in an  “ecosystem” of  information systems</vt:lpstr>
      <vt:lpstr>Featuring federations of information systems</vt:lpstr>
      <vt:lpstr>Présentation PowerPoint</vt:lpstr>
      <vt:lpstr>This policy is implemented via the European Open Science Cloud (EOSC)</vt:lpstr>
      <vt:lpstr>Présentation PowerPoint</vt:lpstr>
      <vt:lpstr>Open data, FAIR data</vt:lpstr>
      <vt:lpstr>FAIR Data Principles</vt:lpstr>
      <vt:lpstr>5 * Open Data</vt:lpstr>
      <vt:lpstr>Challenges for phenomics data</vt:lpstr>
      <vt:lpstr>Phenotyping data life cycle</vt:lpstr>
      <vt:lpstr>Présentation PowerPoint</vt:lpstr>
      <vt:lpstr>Semantics to link data and develop knowledge</vt:lpstr>
      <vt:lpstr>Sharing standards: standards registries</vt:lpstr>
      <vt:lpstr>Networks</vt:lpstr>
      <vt:lpstr>Interoperability in network</vt:lpstr>
      <vt:lpstr>Data Publication, Standards, Portals</vt:lpstr>
      <vt:lpstr>Conclusion</vt:lpstr>
      <vt:lpstr>Présentation PowerPoint</vt:lpstr>
      <vt:lpstr>Présentation PowerPoint</vt:lpstr>
      <vt:lpstr>Phenotyping data life cycle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cmichotey</dc:creator>
  <cp:lastModifiedBy>cmichotey</cp:lastModifiedBy>
  <cp:revision>121</cp:revision>
  <dcterms:created xsi:type="dcterms:W3CDTF">2019-03-29T19:33:07Z</dcterms:created>
  <dcterms:modified xsi:type="dcterms:W3CDTF">2019-04-24T17:01:23Z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0x010100CE5F92528FC9C8488898B86D54615449</vt:lpwstr>
  </property>
</Properties>
</file>